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notesSlides/notesSlide37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08"/>
  </p:notesMasterIdLst>
  <p:sldIdLst>
    <p:sldId id="384" r:id="rId2"/>
    <p:sldId id="385" r:id="rId3"/>
    <p:sldId id="472" r:id="rId4"/>
    <p:sldId id="473" r:id="rId5"/>
    <p:sldId id="474" r:id="rId6"/>
    <p:sldId id="475" r:id="rId7"/>
    <p:sldId id="476" r:id="rId8"/>
    <p:sldId id="477" r:id="rId9"/>
    <p:sldId id="478" r:id="rId10"/>
    <p:sldId id="479" r:id="rId11"/>
    <p:sldId id="480" r:id="rId12"/>
    <p:sldId id="481" r:id="rId13"/>
    <p:sldId id="482" r:id="rId14"/>
    <p:sldId id="483" r:id="rId15"/>
    <p:sldId id="484" r:id="rId16"/>
    <p:sldId id="485" r:id="rId17"/>
    <p:sldId id="486" r:id="rId18"/>
    <p:sldId id="487" r:id="rId19"/>
    <p:sldId id="488" r:id="rId20"/>
    <p:sldId id="489" r:id="rId21"/>
    <p:sldId id="490" r:id="rId22"/>
    <p:sldId id="491" r:id="rId23"/>
    <p:sldId id="492" r:id="rId24"/>
    <p:sldId id="493" r:id="rId25"/>
    <p:sldId id="494" r:id="rId26"/>
    <p:sldId id="495" r:id="rId27"/>
    <p:sldId id="496" r:id="rId28"/>
    <p:sldId id="497" r:id="rId29"/>
    <p:sldId id="498" r:id="rId30"/>
    <p:sldId id="499" r:id="rId31"/>
    <p:sldId id="500" r:id="rId32"/>
    <p:sldId id="501" r:id="rId33"/>
    <p:sldId id="502" r:id="rId34"/>
    <p:sldId id="503" r:id="rId35"/>
    <p:sldId id="416" r:id="rId36"/>
    <p:sldId id="325" r:id="rId37"/>
    <p:sldId id="468" r:id="rId38"/>
    <p:sldId id="329" r:id="rId39"/>
    <p:sldId id="333" r:id="rId40"/>
    <p:sldId id="278" r:id="rId41"/>
    <p:sldId id="283" r:id="rId42"/>
    <p:sldId id="284" r:id="rId43"/>
    <p:sldId id="285" r:id="rId44"/>
    <p:sldId id="287" r:id="rId45"/>
    <p:sldId id="286" r:id="rId46"/>
    <p:sldId id="289" r:id="rId47"/>
    <p:sldId id="331" r:id="rId48"/>
    <p:sldId id="330" r:id="rId49"/>
    <p:sldId id="469" r:id="rId50"/>
    <p:sldId id="470" r:id="rId51"/>
    <p:sldId id="334" r:id="rId52"/>
    <p:sldId id="279" r:id="rId53"/>
    <p:sldId id="281" r:id="rId54"/>
    <p:sldId id="282" r:id="rId55"/>
    <p:sldId id="322" r:id="rId56"/>
    <p:sldId id="324" r:id="rId57"/>
    <p:sldId id="335" r:id="rId58"/>
    <p:sldId id="326" r:id="rId59"/>
    <p:sldId id="327" r:id="rId60"/>
    <p:sldId id="471" r:id="rId61"/>
    <p:sldId id="260" r:id="rId62"/>
    <p:sldId id="268" r:id="rId63"/>
    <p:sldId id="262" r:id="rId64"/>
    <p:sldId id="264" r:id="rId65"/>
    <p:sldId id="265" r:id="rId66"/>
    <p:sldId id="266" r:id="rId67"/>
    <p:sldId id="267" r:id="rId68"/>
    <p:sldId id="288" r:id="rId69"/>
    <p:sldId id="290" r:id="rId70"/>
    <p:sldId id="293" r:id="rId71"/>
    <p:sldId id="294" r:id="rId72"/>
    <p:sldId id="300" r:id="rId73"/>
    <p:sldId id="301" r:id="rId74"/>
    <p:sldId id="303" r:id="rId75"/>
    <p:sldId id="304" r:id="rId76"/>
    <p:sldId id="305" r:id="rId77"/>
    <p:sldId id="306" r:id="rId78"/>
    <p:sldId id="307" r:id="rId79"/>
    <p:sldId id="292" r:id="rId80"/>
    <p:sldId id="295" r:id="rId81"/>
    <p:sldId id="296" r:id="rId82"/>
    <p:sldId id="297" r:id="rId83"/>
    <p:sldId id="299" r:id="rId84"/>
    <p:sldId id="298" r:id="rId85"/>
    <p:sldId id="308" r:id="rId86"/>
    <p:sldId id="309" r:id="rId87"/>
    <p:sldId id="311" r:id="rId88"/>
    <p:sldId id="310" r:id="rId89"/>
    <p:sldId id="312" r:id="rId90"/>
    <p:sldId id="313" r:id="rId91"/>
    <p:sldId id="314" r:id="rId92"/>
    <p:sldId id="315" r:id="rId93"/>
    <p:sldId id="316" r:id="rId94"/>
    <p:sldId id="317" r:id="rId95"/>
    <p:sldId id="318" r:id="rId96"/>
    <p:sldId id="319" r:id="rId97"/>
    <p:sldId id="320" r:id="rId98"/>
    <p:sldId id="321" r:id="rId99"/>
    <p:sldId id="328" r:id="rId100"/>
    <p:sldId id="336" r:id="rId101"/>
    <p:sldId id="467" r:id="rId102"/>
    <p:sldId id="464" r:id="rId103"/>
    <p:sldId id="465" r:id="rId104"/>
    <p:sldId id="466" r:id="rId105"/>
    <p:sldId id="505" r:id="rId106"/>
    <p:sldId id="506" r:id="rId107"/>
  </p:sldIdLst>
  <p:sldSz cx="9144000" cy="6858000" type="screen4x3"/>
  <p:notesSz cx="6858000" cy="9144000"/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8" autoAdjust="0"/>
    <p:restoredTop sz="87311" autoAdjust="0"/>
  </p:normalViewPr>
  <p:slideViewPr>
    <p:cSldViewPr>
      <p:cViewPr varScale="1">
        <p:scale>
          <a:sx n="57" d="100"/>
          <a:sy n="57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45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presProps" Target="pres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40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40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B95757-FD84-443A-A513-0CB4003010E7}" type="datetimeFigureOut">
              <a:rPr lang="en-US"/>
              <a:pPr>
                <a:defRPr/>
              </a:pPr>
              <a:t>3/16/2010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40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40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97BFD69-BFA7-4154-B517-31B66F18B5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826082-516A-42C6-90AF-368C914EBD9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mtClean="0"/>
              <a:t>Social ecological –parent behavior occurs in conjuction with community and societal factors to result in neglect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smtClean="0"/>
              <a:t>That is why neglect is most chronic form of abuse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Most neglect is rooted in social factors that are difficult to change</a:t>
            </a:r>
          </a:p>
          <a:p>
            <a:pPr eaLnBrk="1" hangingPunct="1">
              <a:defRPr/>
            </a:pPr>
            <a:r>
              <a:rPr lang="en-US" sz="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Child welfare neglect cases are typically from the poorest and most marginalized social groups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1A234D-B43D-432C-B0D6-26119F5A8B5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Study included in this review examined 195 zip codes in Missouri with 1000 families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18 X’s the amount of neglect in communities with greater poverty as compared to communities with highest poverty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Sedlak found children living in urban counties at highest risk for physical neglect and educational neglect</a:t>
            </a:r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70A680-51E9-4DDC-869F-864E8AD868F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Again, across studies, poverty increased risk for neglect from 20 to 162 x’s in families less than 15K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Combinations also increase risk, like low income and single parent or high poverty and young maternal age.  Those young (17 and under)and impoverished were 17x’s those 22 and impoverished.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There seems to be something significant about having 4 or more children that doubles and triple rates of neglect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Considering community and family factors, highlights that child neglect is associated with disparity because overrepresented among poor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F4843E-E938-41A2-A743-3CADC3E0849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Poverty=household income, proportion of months with temporary assistance, proportion of quarters with earnings, material hardship, perceived hardship scale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This supports ecological transactional model</a:t>
            </a: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8BD6E2-8D24-450B-A43B-89F1E658EA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Age 17 and under at highes risk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Findings related to race are mixed, some have found non-whit and others have found white to be more at risk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Gender association likely tied to the fact that females are primary caregivers, NIS-4 Majority of neglected had female perps (86%)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Parenting skills=less knowledge of child development, poor problem solving skills.  i.e. thinking a 4 year old can be left alone for an evening;  inconsitent or harsh discipline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Neglecting mothers over 3 times history of sex abuse, and are more likely to experience abuse as adults</a:t>
            </a:r>
          </a:p>
          <a:p>
            <a:pPr marL="0" lvl="1" eaLnBrk="1" hangingPunct="1">
              <a:spcBef>
                <a:spcPct val="0"/>
              </a:spcBef>
            </a:pPr>
            <a:r>
              <a:rPr lang="en-US" smtClean="0"/>
              <a:t>Another study found that Integenerational transmision-between 25-35%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One study found that in 35% of neglect case, IPV had also occurred in the home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561F35-E239-4401-AE55-95E28A4A1B7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Lower self-esteem, less confident, less outgoing, poor social skills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Neglectful mothers view themselves as less supported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Several studies have found mother more likely to be depressed,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Post partum depression, place at risk to be less responsive and sensitive to infant and infant may be disengaged or withdrawn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However, substance abuse may moderate (chaffin, 1996)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Mental health according to NIS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For majority all 3 types of neglect, alcohol, drug, and mental illness increased risk.  However for each type, substance use was significantly greater risk factor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Behaviors  studies mostly conducted in laboratory task observations, with threats to ecological validity.  Clear that neglectful mother interact less positive with children than do controls and that verbal and non-verbal behaviors quite different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A37B11-5DE8-4714-A889-6ED96C329B3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5219" name="Rectangle 3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Separate perpetrator and victim vs rehabilitate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1123" name="Rectangle 3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9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Aversive behaviors and parental actions that communicate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While many maltreated children cope reasonably well with adversity and have no long lasting mental health problems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research evidenced that mother of NOFTT babies had less adaptive social interaction, less positive affect with infants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DFA95D-57E4-41F4-AAF2-4173EFF2A6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Associated with failure of brain to form properly which can impair physical mental and emotional development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Neglected children most likely to have highest proportion of mental retardation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Those that experience global neglect have smaller brains than the norm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Health—premature birth, injuries due to improper supervision, failure to thrive, dehydration , asthma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Cognitive deficits, lower iq and reading ability, more sever language disorders, academic difficulties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Emotional neglect extremely detrimental during infancy, show major declines on scales of infant development and poor attachment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9A0262-1753-4AB5-8CB3-94CD2E30187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Very hard to define as it involves deficiency of behavior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Few theories for neglect have been proposed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Thus, clinicians, states, and researchers have struggled with best way to define neglect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D4EB61-6853-493A-9D17-CAA9A103F8F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Hussey et al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Two longitudinal projects indicate that neglected children experience signficant internalizing problem and may have more emotional problems than physically abused children, but fewer externalizing problems than CPA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5F6F80-D558-4A35-8945-DF27D8FFBBF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Two longitudinal projects indicate that neglected children experience signficant internalizing problem and may have more emotional problems than physically abused children, but fewer externalizing problems than CPA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CB3A8F-071F-4B9A-A095-F5F3C54B47F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For the next 30 minutes or so, I’ll be talking about various things related to interventions for neglect.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The field is a bit disjointed around neglect interventions, so I thought I’d try to organize my thoughts in this way.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First, I’ll give a broad overview of neglect interventions.  Then I’ll describe a few of the popular interventions that are available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Next I’ll talk broad about some broad considerations for neglect interventions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Finally, I’m going to end with some comments about partner violence; this is an area of interest for me and an issue strongly related to child maltreatment.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A8A1D6-116C-48F6-B93E-0F24AC90B30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E7AC11B-DD3A-4F0E-A526-D58B0E329C45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Here I’ve listed out some of the EB programs in various topic areas as listed at the CEBC web site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If you’ve been on the CEBC web site, you know they list programs by content area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791B4F-D516-442E-9A2E-59094760119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Ecological and developmental framework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Comprehensive family assessment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Utilization of community resources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Good working alliance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Empowerment and family strengths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Cultural competence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Developmental appropriateness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1CB3BD-0D0A-4316-99E9-1B427BF8AF9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0A1B5B-7616-43D3-991C-34BD7A8E25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1A7D9B-27E9-48E0-AB2B-9F8B20ADED79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Social ecological perspective is useful to a point.  What I mean by that is if you start looking at S-E models, they include everything as potential risk factors.  From individual level characteristics to very broad social level determinants. This is probably most useful if your goal is to account for a lot of variance in a statistical model.  But if your goal is to intervene, you’ve got to know where to start, and where to stop.  You’ve got to know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89187-0668-482F-BC60-3ABD3A4AF72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Physical-abandonement, shuttling, nutritional; (nutrition, hygiene, shelter, clothing)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Emotional-inadequate nurturing or affection, chronic or extreme domestic violence, permitted drug use of maladaptive behavior, isolation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Educaiton-permitted truancy, faiure to enroll, refusal or inattention to special ed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Medical-denial of helath care, note:  due to CAPTA no federal requirement for a parent to provide any medical treatment if it is against parents reliogous beliefs.  Delay of health care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17806D-1E4F-47B0-B77E-99912C214BD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Multiple and recurrent referrals (often 4 or more, and up to 20-40)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Comprise a large portion of child welfare service cases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Absorb a sizeable portion of all service resources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Unclear what their service response might be and how SafeCare of any other service program might best serve these cases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E584A3-9495-4653-97AC-67DD82CF6F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F4595A-584B-4003-835C-BB06E9B28D4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Great past referrals are more likely to be in 2 problematic response classes, 4 &amp; 5. </a:t>
            </a:r>
          </a:p>
          <a:p>
            <a:pPr lvl="2" eaLnBrk="1" hangingPunct="1">
              <a:spcBef>
                <a:spcPct val="0"/>
              </a:spcBef>
            </a:pPr>
            <a:r>
              <a:rPr lang="en-US" smtClean="0"/>
              <a:t>Initially high problems, no response</a:t>
            </a:r>
          </a:p>
          <a:p>
            <a:pPr lvl="2" eaLnBrk="1" hangingPunct="1">
              <a:spcBef>
                <a:spcPct val="0"/>
              </a:spcBef>
            </a:pPr>
            <a:r>
              <a:rPr lang="en-US" smtClean="0"/>
              <a:t>Initially high problems, positive response, but relapse after services have ended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Both trajectories are also related to greater future referrals.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E4ED8-5270-4555-928E-216D6D0CB2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525463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n-US" sz="2400" dirty="0" smtClean="0"/>
          </a:p>
          <a:p>
            <a:pPr marL="525463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endParaRPr lang="en-US" sz="2400" dirty="0" smtClean="0"/>
          </a:p>
          <a:p>
            <a:pPr marL="525463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400" dirty="0" smtClean="0"/>
              <a:t>Partner violence can attenuate the impact of other programs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 smtClean="0"/>
              <a:t>Eckenrode</a:t>
            </a:r>
            <a:r>
              <a:rPr lang="en-US" sz="2000" dirty="0" smtClean="0"/>
              <a:t> et al (2000, JAMA) found that as partner violence increased, the positive effects of NFP on maltreatment decreased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/>
              <a:t>Duggan (2004) and others: HV can’t identify IPV  and are unsure what to do about it if they do identify. </a:t>
            </a:r>
            <a:endParaRPr lang="en-US" sz="2800" dirty="0" smtClean="0"/>
          </a:p>
          <a:p>
            <a:pPr marL="525463" indent="-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en-US" sz="2400" dirty="0" smtClean="0"/>
              <a:t>There are common risk factors for CM and IPV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/>
              <a:t>Smith-</a:t>
            </a:r>
            <a:r>
              <a:rPr lang="en-US" sz="2000" dirty="0" err="1" smtClean="0"/>
              <a:t>Slep</a:t>
            </a:r>
            <a:r>
              <a:rPr lang="en-US" sz="2000" dirty="0" smtClean="0"/>
              <a:t> &amp; O’Leary (2005) review common &amp; unique risk factors</a:t>
            </a:r>
          </a:p>
          <a:p>
            <a:pPr lvl="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/>
              <a:t>Anger, verbal aggression, blaming attributions, emotional </a:t>
            </a:r>
            <a:r>
              <a:rPr lang="en-US" sz="1800" dirty="0" err="1" smtClean="0"/>
              <a:t>dysregulation</a:t>
            </a:r>
            <a:r>
              <a:rPr lang="en-US" sz="1800" dirty="0" smtClean="0"/>
              <a:t>, economic strain, social isolation, substance use/abuse, aggression in family of origin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 smtClean="0"/>
              <a:t>Capaldi’s</a:t>
            </a:r>
            <a:r>
              <a:rPr lang="en-US" sz="2000" dirty="0" smtClean="0"/>
              <a:t>  developmental dynamic model</a:t>
            </a:r>
          </a:p>
          <a:p>
            <a:pPr lvl="2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smtClean="0"/>
              <a:t>Couples dysfunctional interactions are caused by same processes as dysfunctional parent-child interactions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79F664-A570-45D3-8877-45E293D61CA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z="2400" smtClean="0"/>
          </a:p>
          <a:p>
            <a:pPr eaLnBrk="1" hangingPunct="1">
              <a:spcBef>
                <a:spcPct val="0"/>
              </a:spcBef>
            </a:pPr>
            <a:r>
              <a:rPr lang="en-US" sz="2400" smtClean="0"/>
              <a:t>What might be appropriate for high risk young adults? 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1800" smtClean="0"/>
              <a:t>YRP – done with teens whose parents were CPS involved</a:t>
            </a:r>
          </a:p>
          <a:p>
            <a:pPr lvl="2" eaLnBrk="1" hangingPunct="1">
              <a:spcBef>
                <a:spcPct val="0"/>
              </a:spcBef>
            </a:pPr>
            <a:r>
              <a:rPr lang="en-US" sz="1800" smtClean="0"/>
              <a:t>Within My Reach</a:t>
            </a:r>
          </a:p>
          <a:p>
            <a:pPr lvl="3" eaLnBrk="1" hangingPunct="1">
              <a:spcBef>
                <a:spcPct val="0"/>
              </a:spcBef>
            </a:pPr>
            <a:r>
              <a:rPr lang="en-US" sz="1600" smtClean="0"/>
              <a:t>Group-based program for at-risk single mothers.</a:t>
            </a:r>
          </a:p>
          <a:p>
            <a:pPr lvl="3" eaLnBrk="1" hangingPunct="1">
              <a:spcBef>
                <a:spcPct val="0"/>
              </a:spcBef>
            </a:pPr>
            <a:r>
              <a:rPr lang="en-US" sz="1600" smtClean="0"/>
              <a:t>Based on PREP – well studied couples counseling program </a:t>
            </a:r>
            <a:endParaRPr lang="en-US" sz="2400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64D7F8-2E1A-41B1-B23B-B6027B6968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51D562-C14B-4D6D-80EE-208B4235599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 eaLnBrk="1" hangingPunct="1">
              <a:spcBef>
                <a:spcPct val="0"/>
              </a:spcBef>
            </a:pPr>
            <a:r>
              <a:rPr lang="en-US" sz="1600" smtClean="0"/>
              <a:t>Bidirectional IPV = very consequential to child outcomes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1600" smtClean="0"/>
              <a:t>English et al (2009) found that women’s perpetration (and bidirectional) related to greater problem behaviors among children than men’s alone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1600" smtClean="0"/>
              <a:t>Windham et al., (2004) reported serious bidirectional partner violence predicted physical abuse compared to male only</a:t>
            </a:r>
          </a:p>
          <a:p>
            <a:pPr lvl="1" eaLnBrk="1" hangingPunct="1">
              <a:spcBef>
                <a:spcPct val="0"/>
              </a:spcBef>
            </a:pPr>
            <a:endParaRPr lang="en-US" sz="1600" smtClean="0"/>
          </a:p>
          <a:p>
            <a:pPr eaLnBrk="1" hangingPunct="1">
              <a:spcBef>
                <a:spcPct val="0"/>
              </a:spcBef>
            </a:pPr>
            <a:r>
              <a:rPr lang="en-US" sz="2000" smtClean="0"/>
              <a:t>Partner violence is often related to generalized aggression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1600" smtClean="0"/>
              <a:t>Strongest developmental predictor of the onset of partner violence is prior antisocial behavior (data from 5 longitudinal studies)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1600" smtClean="0"/>
              <a:t>Women in this sample have multiple conflictual relationships</a:t>
            </a:r>
          </a:p>
          <a:p>
            <a:pPr lvl="1" eaLnBrk="1" hangingPunct="1">
              <a:spcBef>
                <a:spcPct val="0"/>
              </a:spcBef>
            </a:pPr>
            <a:endParaRPr lang="en-US" sz="1600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54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808A28-05DF-4156-80CD-100C540B686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4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C06A17-FCB4-4182-BA9F-CCB8FA94BE0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70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70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525D02-0AE9-417E-BA85-E113219D6F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71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93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D39E90-0A7A-4479-B205-C47B5A0D91C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Harm-nature of maltreatment result in demonstrable harm very stringent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Endangered-child not yet harmed but endangered by caregiver behavior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C64012-9C21-438C-AE49-C8DE6601E2F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65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A96D11-1F97-4C75-B047-04B419FA9A8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88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Also mention Davis review of </a:t>
            </a:r>
          </a:p>
        </p:txBody>
      </p:sp>
      <p:sp>
        <p:nvSpPr>
          <p:cNvPr id="2457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A7EC90-9DD8-47BE-9203-56FBE646751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96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98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1E5E23-9407-41B3-96AD-AA8F6F09F66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99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0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19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C5E9D0-B8A3-4CF0-A5E3-EB42C5AF7B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100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70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328F75-832A-4519-B846-9E0ECC2FBF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bg1"/>
                </a:solidFill>
              </a:rPr>
              <a:t>Using stringent harm data, not endangered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bg1"/>
                </a:solidFill>
              </a:rPr>
              <a:t>47%educational, 38% physical, 25% emotnional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bg1"/>
                </a:solidFill>
              </a:rPr>
              <a:t>FYI, with looser endangerment definition 3 million children experienced maltreatment, 1 in every 25 children, with 77% experiencing a type of neglect</a:t>
            </a:r>
            <a:endParaRPr lang="en-US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8BA3CB-3C6E-467C-8D0F-A1B6473710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3 decades of efforts to improve economic status have no resulted in preventing neglect, thus cant be associated with poverty alone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31081B-A200-4DEB-A9D9-E87E132E53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Why questions..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smtClean="0"/>
              <a:t>yes, but Not holding- the programs started in the 80s and rate decline not seen until 90s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smtClean="0"/>
              <a:t>Increasing criminal justice involvement in childmaltreatment (applies more to CSA and CAP).  Doesn’t hold because sexual abuse has 45% crime and physical abuse is 28% yet both declines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3.  Economic improvement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Criminal justice interventions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Child welfare improvement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Widespread psychiatric medication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Generational change and new attitudes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F9BF5F-C177-4864-B09B-1119FAD5CA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Rectangle 3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z="1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Researchers have focused on CPA/CSA because definitions and theoretical models were more available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However, within child welfare the reality of child maltreatment is much different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A05A52-FF0C-417A-8B85-1B4CDE772A5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762000"/>
            <a:ext cx="18288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3340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581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581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73152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46662" dir="2115817" algn="ctr" rotWithShape="0">
              <a:schemeClr val="tx1">
                <a:alpha val="50000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315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46662" dir="2115817" algn="ctr" rotWithShape="0">
              <a:schemeClr val="tx1">
                <a:alpha val="74998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45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29783" dir="1514402" algn="ctr" rotWithShape="0">
              <a:schemeClr val="tx1">
                <a:alpha val="74998"/>
              </a:scheme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69900" y="360363"/>
            <a:ext cx="8180388" cy="6124575"/>
            <a:chOff x="296" y="227"/>
            <a:chExt cx="5153" cy="3858"/>
          </a:xfrm>
        </p:grpSpPr>
        <p:grpSp>
          <p:nvGrpSpPr>
            <p:cNvPr id="1031" name="Group 13"/>
            <p:cNvGrpSpPr>
              <a:grpSpLocks/>
            </p:cNvGrpSpPr>
            <p:nvPr userDrawn="1"/>
          </p:nvGrpSpPr>
          <p:grpSpPr bwMode="auto">
            <a:xfrm>
              <a:off x="296" y="235"/>
              <a:ext cx="5153" cy="3842"/>
              <a:chOff x="296" y="235"/>
              <a:chExt cx="5153" cy="3842"/>
            </a:xfrm>
          </p:grpSpPr>
          <p:grpSp>
            <p:nvGrpSpPr>
              <p:cNvPr id="1033" name="Group 12"/>
              <p:cNvGrpSpPr>
                <a:grpSpLocks/>
              </p:cNvGrpSpPr>
              <p:nvPr userDrawn="1"/>
            </p:nvGrpSpPr>
            <p:grpSpPr bwMode="auto">
              <a:xfrm>
                <a:off x="296" y="235"/>
                <a:ext cx="5153" cy="3842"/>
                <a:chOff x="296" y="235"/>
                <a:chExt cx="5153" cy="3842"/>
              </a:xfrm>
            </p:grpSpPr>
            <p:sp>
              <p:nvSpPr>
                <p:cNvPr id="1032" name="Rectangle 8"/>
                <p:cNvSpPr>
                  <a:spLocks noChangeArrowheads="1"/>
                </p:cNvSpPr>
                <p:nvPr userDrawn="1"/>
              </p:nvSpPr>
              <p:spPr bwMode="auto">
                <a:xfrm>
                  <a:off x="296" y="235"/>
                  <a:ext cx="5153" cy="3842"/>
                </a:xfrm>
                <a:prstGeom prst="rect">
                  <a:avLst/>
                </a:prstGeom>
                <a:noFill/>
                <a:ln w="12700">
                  <a:solidFill>
                    <a:schemeClr val="bg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</a:endParaRPr>
                </a:p>
              </p:txBody>
            </p:sp>
            <p:sp>
              <p:nvSpPr>
                <p:cNvPr id="3" name="Rectangle 9"/>
                <p:cNvSpPr>
                  <a:spLocks noChangeArrowheads="1"/>
                </p:cNvSpPr>
                <p:nvPr userDrawn="1"/>
              </p:nvSpPr>
              <p:spPr bwMode="auto">
                <a:xfrm>
                  <a:off x="576" y="447"/>
                  <a:ext cx="4600" cy="3418"/>
                </a:xfrm>
                <a:prstGeom prst="rect">
                  <a:avLst/>
                </a:prstGeom>
                <a:noFill/>
                <a:ln w="12700">
                  <a:solidFill>
                    <a:schemeClr val="bg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defTabSz="914400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</a:endParaRPr>
                </a:p>
              </p:txBody>
            </p:sp>
          </p:grpSp>
          <p:sp>
            <p:nvSpPr>
              <p:cNvPr id="1034" name="Line 10"/>
              <p:cNvSpPr>
                <a:spLocks noChangeShapeType="1"/>
              </p:cNvSpPr>
              <p:nvPr userDrawn="1"/>
            </p:nvSpPr>
            <p:spPr bwMode="auto">
              <a:xfrm>
                <a:off x="296" y="2160"/>
                <a:ext cx="5153" cy="0"/>
              </a:xfrm>
              <a:prstGeom prst="line">
                <a:avLst/>
              </a:prstGeom>
              <a:noFill/>
              <a:ln w="6350">
                <a:solidFill>
                  <a:schemeClr val="bg2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Arial" pitchFamily="-109" charset="0"/>
                </a:endParaRPr>
              </a:p>
            </p:txBody>
          </p:sp>
        </p:grpSp>
        <p:sp>
          <p:nvSpPr>
            <p:cNvPr id="1035" name="Line 11"/>
            <p:cNvSpPr>
              <a:spLocks noChangeShapeType="1"/>
            </p:cNvSpPr>
            <p:nvPr userDrawn="1"/>
          </p:nvSpPr>
          <p:spPr bwMode="auto">
            <a:xfrm>
              <a:off x="2895" y="227"/>
              <a:ext cx="0" cy="3858"/>
            </a:xfrm>
            <a:prstGeom prst="line">
              <a:avLst/>
            </a:prstGeom>
            <a:noFill/>
            <a:ln w="6350">
              <a:solidFill>
                <a:schemeClr val="bg2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pPr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Arial" pitchFamily="-109" charset="0"/>
              </a:endParaRPr>
            </a:p>
          </p:txBody>
        </p:sp>
      </p:grpSp>
      <p:pic>
        <p:nvPicPr>
          <p:cNvPr id="1030" name="Picture 14" descr="uwtv production.psd"/>
          <p:cNvPicPr>
            <a:picLocks noChangeAspect="1"/>
          </p:cNvPicPr>
          <p:nvPr/>
        </p:nvPicPr>
        <p:blipFill>
          <a:blip r:embed="rId14"/>
          <a:srcRect b="25043"/>
          <a:stretch>
            <a:fillRect/>
          </a:stretch>
        </p:blipFill>
        <p:spPr bwMode="auto">
          <a:xfrm>
            <a:off x="7180263" y="436563"/>
            <a:ext cx="1455737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ＭＳ Ｐゴシック" pitchFamily="-109" charset="-128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  <a:ea typeface="ＭＳ Ｐゴシック" pitchFamily="-109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  <a:ea typeface="ＭＳ Ｐゴシック" pitchFamily="-109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  <a:ea typeface="ＭＳ Ｐゴシック" pitchFamily="-109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  <a:ea typeface="ＭＳ Ｐゴシック" pitchFamily="-109" charset="-128"/>
          <a:cs typeface="ＭＳ Ｐゴシック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-109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pitchFamily="-109" charset="-128"/>
          <a:cs typeface="ＭＳ Ｐゴシック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ea typeface="ＭＳ Ｐゴシック" pitchFamily="-109" charset="-128"/>
          <a:cs typeface="ＭＳ Ｐゴシック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ea typeface="ＭＳ Ｐゴシック" pitchFamily="-109" charset="-128"/>
          <a:cs typeface="ＭＳ Ｐゴシック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ＭＳ Ｐゴシック" pitchFamily="-109" charset="-128"/>
          <a:cs typeface="ＭＳ Ｐゴシック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09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09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09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ea typeface="ＭＳ Ｐゴシック" pitchFamily="-109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hyperlink" Target="mailto:SSelfBrown@gsu.edu" TargetMode="External"/><Relationship Id="rId2" Type="http://schemas.openxmlformats.org/officeDocument/2006/relationships/hyperlink" Target="mailto:Dwhitaker@gsu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#fn103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990600"/>
            <a:ext cx="7772400" cy="1974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Implementing evidence-based practice for child neglect</a:t>
            </a:r>
            <a:endParaRPr lang="en-US" dirty="0"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52750"/>
            <a:ext cx="7772400" cy="3203575"/>
          </a:xfrm>
        </p:spPr>
        <p:txBody>
          <a:bodyPr/>
          <a:lstStyle/>
          <a:p>
            <a:pPr eaLnBrk="1" hangingPunct="1">
              <a:defRPr/>
            </a:pPr>
            <a:endParaRPr lang="en-US" sz="2800" dirty="0" smtClean="0">
              <a:cs typeface="+mn-cs"/>
            </a:endParaRPr>
          </a:p>
          <a:p>
            <a:pPr eaLnBrk="1" hangingPunct="1">
              <a:defRPr/>
            </a:pPr>
            <a:endParaRPr lang="en-US" sz="2800" dirty="0" smtClean="0">
              <a:cs typeface="+mn-cs"/>
            </a:endParaRP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Daniel J. Whitaker, PhD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Shannon Self-Brown, Ph.D.</a:t>
            </a:r>
          </a:p>
          <a:p>
            <a:pPr eaLnBrk="1" hangingPunct="1">
              <a:defRPr/>
            </a:pPr>
            <a:r>
              <a:rPr lang="en-US" sz="2800" dirty="0" smtClean="0">
                <a:cs typeface="+mn-cs"/>
              </a:rPr>
              <a:t> Georgia State University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National SafeCare Training and Research Center</a:t>
            </a:r>
          </a:p>
          <a:p>
            <a:pPr eaLnBrk="1" hangingPunct="1">
              <a:defRPr/>
            </a:pPr>
            <a:endParaRPr lang="en-US" sz="2800" dirty="0" smtClean="0">
              <a:cs typeface="+mn-cs"/>
            </a:endParaRP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Maltreatment Trends </a:t>
            </a:r>
            <a:endParaRPr lang="en-US" sz="3600" dirty="0">
              <a:cs typeface="+mj-cs"/>
            </a:endParaRPr>
          </a:p>
        </p:txBody>
      </p:sp>
      <p:pic>
        <p:nvPicPr>
          <p:cNvPr id="4" name="Picture 2" descr="IMAG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lum bright="12000"/>
          </a:blip>
          <a:stretch>
            <a:fillRect/>
          </a:stretch>
        </p:blipFill>
        <p:spPr>
          <a:xfrm>
            <a:off x="1004888" y="1905000"/>
            <a:ext cx="3554412" cy="4213225"/>
          </a:xfr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87888" y="1892300"/>
          <a:ext cx="3516312" cy="4264025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339403"/>
                <a:gridCol w="2176528"/>
              </a:tblGrid>
              <a:tr h="1106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Maltreatment</a:t>
                      </a:r>
                      <a:r>
                        <a:rPr lang="en-US" sz="1400" baseline="0" dirty="0" smtClean="0"/>
                        <a:t> 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NIS-3 (1993)  to NIS-4</a:t>
                      </a:r>
                      <a:r>
                        <a:rPr lang="en-US" baseline="0" dirty="0" smtClean="0"/>
                        <a:t> change  (2005-06)</a:t>
                      </a:r>
                      <a:endParaRPr lang="en-US" dirty="0"/>
                    </a:p>
                  </a:txBody>
                  <a:tcPr/>
                </a:tc>
              </a:tr>
              <a:tr h="8959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Physical abuse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23% decrease </a:t>
                      </a:r>
                      <a:endParaRPr lang="en-US" dirty="0"/>
                    </a:p>
                  </a:txBody>
                  <a:tcPr/>
                </a:tc>
              </a:tr>
              <a:tr h="6411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Sexual abuse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44% decrease</a:t>
                      </a:r>
                      <a:endParaRPr lang="en-US" dirty="0"/>
                    </a:p>
                  </a:txBody>
                  <a:tcPr/>
                </a:tc>
              </a:tr>
              <a:tr h="89590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Emotional abuse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33% decrease </a:t>
                      </a:r>
                      <a:endParaRPr lang="en-US" dirty="0"/>
                    </a:p>
                  </a:txBody>
                  <a:tcPr/>
                </a:tc>
              </a:tr>
              <a:tr h="72422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Neglect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change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NSTRC coaching model </a:t>
            </a:r>
            <a:endParaRPr lang="en-US" dirty="0">
              <a:cs typeface="+mj-cs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98900" y="2057400"/>
            <a:ext cx="2514600" cy="979488"/>
          </a:xfrm>
          <a:prstGeom prst="round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SafeCare Trainers</a:t>
            </a:r>
          </a:p>
        </p:txBody>
      </p:sp>
      <p:sp>
        <p:nvSpPr>
          <p:cNvPr id="6" name="Oval 5"/>
          <p:cNvSpPr/>
          <p:nvPr/>
        </p:nvSpPr>
        <p:spPr>
          <a:xfrm>
            <a:off x="1676400" y="4038600"/>
            <a:ext cx="2654300" cy="1468438"/>
          </a:xfrm>
          <a:prstGeom prst="ellipse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Coaches</a:t>
            </a:r>
          </a:p>
        </p:txBody>
      </p:sp>
      <p:sp>
        <p:nvSpPr>
          <p:cNvPr id="7" name="Oval 6"/>
          <p:cNvSpPr/>
          <p:nvPr/>
        </p:nvSpPr>
        <p:spPr>
          <a:xfrm>
            <a:off x="5562600" y="4038600"/>
            <a:ext cx="2654300" cy="1468438"/>
          </a:xfrm>
          <a:prstGeom prst="ellipse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/>
              <a:t>Home visitors</a:t>
            </a:r>
          </a:p>
        </p:txBody>
      </p:sp>
      <p:cxnSp>
        <p:nvCxnSpPr>
          <p:cNvPr id="159749" name="Straight Arrow Connector 32"/>
          <p:cNvCxnSpPr>
            <a:cxnSpLocks noChangeShapeType="1"/>
          </p:cNvCxnSpPr>
          <p:nvPr/>
        </p:nvCxnSpPr>
        <p:spPr bwMode="auto">
          <a:xfrm rot="10800000" flipV="1">
            <a:off x="3657600" y="3036888"/>
            <a:ext cx="1079500" cy="1077912"/>
          </a:xfrm>
          <a:prstGeom prst="straightConnector1">
            <a:avLst/>
          </a:prstGeom>
          <a:noFill/>
          <a:ln w="24765" algn="ctr">
            <a:solidFill>
              <a:schemeClr val="accent1"/>
            </a:solidFill>
            <a:round/>
            <a:headEnd/>
            <a:tailEnd type="arrow" w="med" len="med"/>
          </a:ln>
        </p:spPr>
      </p:cxnSp>
      <p:cxnSp>
        <p:nvCxnSpPr>
          <p:cNvPr id="159750" name="Straight Arrow Connector 34"/>
          <p:cNvCxnSpPr>
            <a:cxnSpLocks noChangeShapeType="1"/>
          </p:cNvCxnSpPr>
          <p:nvPr/>
        </p:nvCxnSpPr>
        <p:spPr bwMode="auto">
          <a:xfrm rot="16200000" flipH="1">
            <a:off x="5449094" y="3163094"/>
            <a:ext cx="1001712" cy="749300"/>
          </a:xfrm>
          <a:prstGeom prst="straightConnector1">
            <a:avLst/>
          </a:prstGeom>
          <a:noFill/>
          <a:ln w="24765" algn="ctr">
            <a:solidFill>
              <a:schemeClr val="accent1"/>
            </a:solidFill>
            <a:round/>
            <a:headEnd/>
            <a:tailEnd type="arrow" w="med" len="med"/>
          </a:ln>
        </p:spPr>
      </p:cxnSp>
      <p:sp>
        <p:nvSpPr>
          <p:cNvPr id="159751" name="TextBox 37"/>
          <p:cNvSpPr txBox="1">
            <a:spLocks noChangeArrowheads="1"/>
          </p:cNvSpPr>
          <p:nvPr/>
        </p:nvSpPr>
        <p:spPr bwMode="auto">
          <a:xfrm>
            <a:off x="4267200" y="3200400"/>
            <a:ext cx="16764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sz="2800" b="1">
                <a:solidFill>
                  <a:srgbClr val="FFFF00"/>
                </a:solidFill>
                <a:latin typeface="Corbel" pitchFamily="34" charset="0"/>
              </a:rPr>
              <a:t>Initial Training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1600200" y="2546350"/>
            <a:ext cx="5105400" cy="3741738"/>
            <a:chOff x="1600200" y="2546892"/>
            <a:chExt cx="5105400" cy="3741216"/>
          </a:xfrm>
        </p:grpSpPr>
        <p:cxnSp>
          <p:nvCxnSpPr>
            <p:cNvPr id="159753" name="Straight Arrow Connector 36"/>
            <p:cNvCxnSpPr>
              <a:cxnSpLocks noChangeShapeType="1"/>
              <a:stCxn id="6" idx="6"/>
              <a:endCxn id="7" idx="2"/>
            </p:cNvCxnSpPr>
            <p:nvPr/>
          </p:nvCxnSpPr>
          <p:spPr bwMode="auto">
            <a:xfrm>
              <a:off x="4330700" y="4772840"/>
              <a:ext cx="1231900" cy="1588"/>
            </a:xfrm>
            <a:prstGeom prst="straightConnector1">
              <a:avLst/>
            </a:prstGeom>
            <a:noFill/>
            <a:ln w="24765" algn="ctr">
              <a:solidFill>
                <a:schemeClr val="accent1"/>
              </a:solidFill>
              <a:round/>
              <a:headEnd/>
              <a:tailEnd type="arrow" w="med" len="med"/>
            </a:ln>
          </p:spPr>
        </p:cxnSp>
        <p:sp>
          <p:nvSpPr>
            <p:cNvPr id="159754" name="TextBox 38"/>
            <p:cNvSpPr txBox="1">
              <a:spLocks noChangeArrowheads="1"/>
            </p:cNvSpPr>
            <p:nvPr/>
          </p:nvSpPr>
          <p:spPr bwMode="auto">
            <a:xfrm>
              <a:off x="3505200" y="5334000"/>
              <a:ext cx="3200400" cy="954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800" b="1">
                  <a:solidFill>
                    <a:srgbClr val="FFFF00"/>
                  </a:solidFill>
                  <a:latin typeface="Corbel" pitchFamily="34" charset="0"/>
                </a:rPr>
                <a:t>Ongoing Coaching and team meetings</a:t>
              </a:r>
            </a:p>
          </p:txBody>
        </p:sp>
        <p:sp>
          <p:nvSpPr>
            <p:cNvPr id="159755" name="TextBox 38"/>
            <p:cNvSpPr txBox="1">
              <a:spLocks noChangeArrowheads="1"/>
            </p:cNvSpPr>
            <p:nvPr/>
          </p:nvSpPr>
          <p:spPr bwMode="auto">
            <a:xfrm>
              <a:off x="1600200" y="2667000"/>
              <a:ext cx="2374900" cy="954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800" b="1">
                  <a:solidFill>
                    <a:srgbClr val="FFFF00"/>
                  </a:solidFill>
                  <a:latin typeface="Corbel" pitchFamily="34" charset="0"/>
                </a:rPr>
                <a:t>Ongoing</a:t>
              </a:r>
              <a:r>
                <a:rPr lang="en-US" sz="2000">
                  <a:latin typeface="Corbel" pitchFamily="34" charset="0"/>
                </a:rPr>
                <a:t> </a:t>
              </a:r>
              <a:r>
                <a:rPr lang="en-US" sz="2800" b="1">
                  <a:solidFill>
                    <a:srgbClr val="FFFF00"/>
                  </a:solidFill>
                  <a:latin typeface="Corbel" pitchFamily="34" charset="0"/>
                </a:rPr>
                <a:t>support</a:t>
              </a:r>
              <a:endParaRPr lang="en-US" sz="3200" b="1">
                <a:solidFill>
                  <a:srgbClr val="FFFF00"/>
                </a:solidFill>
                <a:latin typeface="Corbel" pitchFamily="34" charset="0"/>
              </a:endParaRPr>
            </a:p>
          </p:txBody>
        </p:sp>
        <p:cxnSp>
          <p:nvCxnSpPr>
            <p:cNvPr id="17" name="Shape 16"/>
            <p:cNvCxnSpPr>
              <a:stCxn id="5" idx="1"/>
            </p:cNvCxnSpPr>
            <p:nvPr/>
          </p:nvCxnSpPr>
          <p:spPr>
            <a:xfrm rot="10800000" flipV="1">
              <a:off x="2819400" y="2546892"/>
              <a:ext cx="1079500" cy="149204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Can we export coaching?</a:t>
            </a:r>
            <a:endParaRPr lang="en-US" dirty="0"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Ongoing study on what happens when we ‘export’ coaching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“Expert” versus “local”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Can local coaches ‘produce’ an HV that implements SC with </a:t>
            </a:r>
            <a:r>
              <a:rPr lang="en-US" dirty="0" err="1" smtClean="0">
                <a:cs typeface="+mn-cs"/>
              </a:rPr>
              <a:t>fideliyt</a:t>
            </a:r>
            <a:endParaRPr lang="en-US" dirty="0" smtClean="0">
              <a:cs typeface="+mn-cs"/>
            </a:endParaRPr>
          </a:p>
          <a:p>
            <a:pPr marL="742950" lvl="1" indent="-285750" eaLnBrk="1" hangingPunct="1">
              <a:defRPr/>
            </a:pPr>
            <a:r>
              <a:rPr lang="en-US" dirty="0" smtClean="0"/>
              <a:t>How quickly does this happen?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What kind of support is needed? 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Phase IV: Sustainability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Turnover rates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How can sites sustain a practice?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Trainer training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Trainers are experienced providers (and coaches)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Must take responsibility for the overall quality of implementation at the site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NSTRC Trainer training model</a:t>
            </a:r>
            <a:endParaRPr lang="en-US" sz="4000" dirty="0">
              <a:cs typeface="+mj-cs"/>
            </a:endParaRPr>
          </a:p>
        </p:txBody>
      </p:sp>
      <p:grpSp>
        <p:nvGrpSpPr>
          <p:cNvPr id="163842" name="Group 25"/>
          <p:cNvGrpSpPr>
            <a:grpSpLocks/>
          </p:cNvGrpSpPr>
          <p:nvPr/>
        </p:nvGrpSpPr>
        <p:grpSpPr bwMode="auto">
          <a:xfrm>
            <a:off x="1600200" y="1828800"/>
            <a:ext cx="6400800" cy="3984625"/>
            <a:chOff x="1905000" y="1295400"/>
            <a:chExt cx="6400800" cy="3984486"/>
          </a:xfrm>
        </p:grpSpPr>
        <p:sp>
          <p:nvSpPr>
            <p:cNvPr id="3" name="Oval 2"/>
            <p:cNvSpPr/>
            <p:nvPr/>
          </p:nvSpPr>
          <p:spPr>
            <a:xfrm>
              <a:off x="2057400" y="3962307"/>
              <a:ext cx="2209800" cy="990565"/>
            </a:xfrm>
            <a:prstGeom prst="ellipse">
              <a:avLst/>
            </a:prstGeom>
            <a:solidFill>
              <a:schemeClr val="tx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/>
                <a:t>Coaches</a:t>
              </a:r>
            </a:p>
          </p:txBody>
        </p:sp>
        <p:grpSp>
          <p:nvGrpSpPr>
            <p:cNvPr id="163844" name="Group 20"/>
            <p:cNvGrpSpPr>
              <a:grpSpLocks/>
            </p:cNvGrpSpPr>
            <p:nvPr/>
          </p:nvGrpSpPr>
          <p:grpSpPr bwMode="auto">
            <a:xfrm>
              <a:off x="1905000" y="1295400"/>
              <a:ext cx="6400800" cy="3984486"/>
              <a:chOff x="3200400" y="1143000"/>
              <a:chExt cx="6400800" cy="3984486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5257800" y="1143000"/>
                <a:ext cx="2057400" cy="761973"/>
              </a:xfrm>
              <a:prstGeom prst="roundRect">
                <a:avLst/>
              </a:prstGeom>
              <a:solidFill>
                <a:schemeClr val="tx2">
                  <a:lumMod val="2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/>
                  <a:t>NSTRC</a:t>
                </a:r>
              </a:p>
            </p:txBody>
          </p:sp>
          <p:sp>
            <p:nvSpPr>
              <p:cNvPr id="6" name="Rounded Rectangle 5"/>
              <p:cNvSpPr/>
              <p:nvPr/>
            </p:nvSpPr>
            <p:spPr>
              <a:xfrm>
                <a:off x="5410200" y="2362157"/>
                <a:ext cx="1752600" cy="838171"/>
              </a:xfrm>
              <a:prstGeom prst="roundRect">
                <a:avLst/>
              </a:prstGeom>
              <a:solidFill>
                <a:schemeClr val="tx2">
                  <a:lumMod val="2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/>
                  <a:t>SafeCare Trainers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6324600" y="3886104"/>
                <a:ext cx="2514600" cy="1066763"/>
              </a:xfrm>
              <a:prstGeom prst="ellipse">
                <a:avLst/>
              </a:prstGeom>
              <a:solidFill>
                <a:schemeClr val="tx2">
                  <a:lumMod val="2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/>
                  <a:t>Home visitors</a:t>
                </a:r>
              </a:p>
            </p:txBody>
          </p:sp>
          <p:cxnSp>
            <p:nvCxnSpPr>
              <p:cNvPr id="163849" name="Straight Arrow Connector 30"/>
              <p:cNvCxnSpPr>
                <a:cxnSpLocks noChangeShapeType="1"/>
                <a:stCxn id="5" idx="2"/>
                <a:endCxn id="6" idx="0"/>
              </p:cNvCxnSpPr>
              <p:nvPr/>
            </p:nvCxnSpPr>
            <p:spPr bwMode="auto">
              <a:xfrm rot="5400000">
                <a:off x="6057900" y="2133600"/>
                <a:ext cx="457200" cy="1588"/>
              </a:xfrm>
              <a:prstGeom prst="straightConnector1">
                <a:avLst/>
              </a:prstGeom>
              <a:noFill/>
              <a:ln w="27940" algn="ctr">
                <a:solidFill>
                  <a:schemeClr val="accent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63850" name="Straight Arrow Connector 32"/>
              <p:cNvCxnSpPr>
                <a:cxnSpLocks noChangeShapeType="1"/>
              </p:cNvCxnSpPr>
              <p:nvPr/>
            </p:nvCxnSpPr>
            <p:spPr bwMode="auto">
              <a:xfrm rot="5400000">
                <a:off x="5105400" y="3276600"/>
                <a:ext cx="685800" cy="533400"/>
              </a:xfrm>
              <a:prstGeom prst="straightConnector1">
                <a:avLst/>
              </a:prstGeom>
              <a:noFill/>
              <a:ln w="24765" algn="ctr">
                <a:solidFill>
                  <a:schemeClr val="accent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63851" name="Straight Arrow Connector 34"/>
              <p:cNvCxnSpPr>
                <a:cxnSpLocks noChangeShapeType="1"/>
              </p:cNvCxnSpPr>
              <p:nvPr/>
            </p:nvCxnSpPr>
            <p:spPr bwMode="auto">
              <a:xfrm rot="16200000" flipH="1">
                <a:off x="6705600" y="3200400"/>
                <a:ext cx="685800" cy="685800"/>
              </a:xfrm>
              <a:prstGeom prst="straightConnector1">
                <a:avLst/>
              </a:prstGeom>
              <a:noFill/>
              <a:ln w="24765" algn="ctr">
                <a:solidFill>
                  <a:schemeClr val="accent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63852" name="Straight Arrow Connector 36"/>
              <p:cNvCxnSpPr>
                <a:cxnSpLocks noChangeShapeType="1"/>
              </p:cNvCxnSpPr>
              <p:nvPr/>
            </p:nvCxnSpPr>
            <p:spPr bwMode="auto">
              <a:xfrm>
                <a:off x="5562600" y="4343400"/>
                <a:ext cx="762000" cy="0"/>
              </a:xfrm>
              <a:prstGeom prst="straightConnector1">
                <a:avLst/>
              </a:prstGeom>
              <a:noFill/>
              <a:ln w="24765" algn="ctr">
                <a:solidFill>
                  <a:schemeClr val="accent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63853" name="TextBox 37"/>
              <p:cNvSpPr txBox="1">
                <a:spLocks noChangeArrowheads="1"/>
              </p:cNvSpPr>
              <p:nvPr/>
            </p:nvSpPr>
            <p:spPr bwMode="auto">
              <a:xfrm>
                <a:off x="5562600" y="3276600"/>
                <a:ext cx="1371600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FFFF00"/>
                    </a:solidFill>
                    <a:latin typeface="Corbel" pitchFamily="34" charset="0"/>
                  </a:rPr>
                  <a:t>Initial Training</a:t>
                </a:r>
              </a:p>
            </p:txBody>
          </p:sp>
          <p:sp>
            <p:nvSpPr>
              <p:cNvPr id="163854" name="TextBox 38"/>
              <p:cNvSpPr txBox="1">
                <a:spLocks noChangeArrowheads="1"/>
              </p:cNvSpPr>
              <p:nvPr/>
            </p:nvSpPr>
            <p:spPr bwMode="auto">
              <a:xfrm>
                <a:off x="5334000" y="4419600"/>
                <a:ext cx="1447800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000" b="1">
                    <a:solidFill>
                      <a:srgbClr val="FFFF00"/>
                    </a:solidFill>
                    <a:latin typeface="Corbel" pitchFamily="34" charset="0"/>
                  </a:rPr>
                  <a:t>Ongoing Coaching</a:t>
                </a:r>
              </a:p>
            </p:txBody>
          </p:sp>
          <p:sp>
            <p:nvSpPr>
              <p:cNvPr id="163855" name="TextBox 54"/>
              <p:cNvSpPr txBox="1">
                <a:spLocks noChangeArrowheads="1"/>
              </p:cNvSpPr>
              <p:nvPr/>
            </p:nvSpPr>
            <p:spPr bwMode="auto">
              <a:xfrm>
                <a:off x="3200400" y="2667000"/>
                <a:ext cx="21336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FFFF00"/>
                    </a:solidFill>
                    <a:latin typeface="Corbel" pitchFamily="34" charset="0"/>
                  </a:rPr>
                  <a:t>Support coaching</a:t>
                </a:r>
              </a:p>
            </p:txBody>
          </p:sp>
          <p:sp>
            <p:nvSpPr>
              <p:cNvPr id="163856" name="TextBox 37"/>
              <p:cNvSpPr txBox="1">
                <a:spLocks noChangeArrowheads="1"/>
              </p:cNvSpPr>
              <p:nvPr/>
            </p:nvSpPr>
            <p:spPr bwMode="auto">
              <a:xfrm>
                <a:off x="7315200" y="1524000"/>
                <a:ext cx="2286000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400" b="1">
                    <a:solidFill>
                      <a:srgbClr val="FFFF00"/>
                    </a:solidFill>
                    <a:latin typeface="Corbel" pitchFamily="34" charset="0"/>
                  </a:rPr>
                  <a:t>Supports  SafeCare trainers</a:t>
                </a:r>
              </a:p>
            </p:txBody>
          </p:sp>
        </p:grpSp>
        <p:cxnSp>
          <p:nvCxnSpPr>
            <p:cNvPr id="25" name="Shape 24"/>
            <p:cNvCxnSpPr>
              <a:stCxn id="6" idx="1"/>
              <a:endCxn id="3" idx="0"/>
            </p:cNvCxnSpPr>
            <p:nvPr/>
          </p:nvCxnSpPr>
          <p:spPr>
            <a:xfrm rot="10800000" flipV="1">
              <a:off x="3162300" y="2933643"/>
              <a:ext cx="952500" cy="1028664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Supporting Trainers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6858000" cy="4495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TTT is popular, but there is little empirical evidence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PMTO in Norway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Ongoing study of trainer training</a:t>
            </a:r>
          </a:p>
          <a:p>
            <a:pPr marL="742950" lvl="1" indent="-342900" eaLnBrk="1" hangingPunct="1">
              <a:defRPr/>
            </a:pPr>
            <a:r>
              <a:rPr lang="en-US" dirty="0" smtClean="0"/>
              <a:t>Cascading Diffusion (San Diego)</a:t>
            </a:r>
          </a:p>
          <a:p>
            <a:pPr marL="742950" lvl="1" indent="-342900" eaLnBrk="1" hangingPunct="1">
              <a:defRPr/>
            </a:pPr>
            <a:r>
              <a:rPr lang="en-US" dirty="0" smtClean="0"/>
              <a:t>GA Trainer training study</a:t>
            </a:r>
          </a:p>
          <a:p>
            <a:pPr marL="742950" lvl="1" indent="-34290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315200" cy="655638"/>
          </a:xfrm>
          <a:effectLst>
            <a:outerShdw dist="46662" dir="2115817" algn="ctr" rotWithShape="0">
              <a:schemeClr val="tx1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4000" b="0" dirty="0" smtClean="0">
                <a:effectLst/>
                <a:ea typeface="ＭＳ Ｐゴシック"/>
                <a:cs typeface="+mj-cs"/>
              </a:rPr>
              <a:t>In Sum…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7315200" cy="4495800"/>
          </a:xfrm>
          <a:effectLst>
            <a:outerShdw dist="46662" dir="2115817" algn="ctr" rotWithShape="0">
              <a:schemeClr val="tx1">
                <a:alpha val="74997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effectLst/>
                <a:ea typeface="ＭＳ Ｐゴシック"/>
                <a:cs typeface="+mn-cs"/>
              </a:rPr>
              <a:t>Neglect is most prevalent, and there are positive trends in funding, research, and interventions</a:t>
            </a:r>
          </a:p>
          <a:p>
            <a:pPr eaLnBrk="1" hangingPunct="1">
              <a:defRPr/>
            </a:pPr>
            <a:r>
              <a:rPr lang="en-US" b="0" dirty="0" smtClean="0">
                <a:effectLst/>
                <a:ea typeface="ＭＳ Ｐゴシック"/>
                <a:cs typeface="+mn-cs"/>
              </a:rPr>
              <a:t>Not all neglect cases are the same</a:t>
            </a:r>
          </a:p>
          <a:p>
            <a:pPr eaLnBrk="1" hangingPunct="1">
              <a:defRPr/>
            </a:pPr>
            <a:r>
              <a:rPr lang="en-US" b="0" dirty="0" smtClean="0">
                <a:effectLst/>
                <a:ea typeface="ＭＳ Ｐゴシック"/>
                <a:cs typeface="+mn-cs"/>
              </a:rPr>
              <a:t>No panacea for neglect</a:t>
            </a:r>
          </a:p>
          <a:p>
            <a:pPr eaLnBrk="1" hangingPunct="1">
              <a:defRPr/>
            </a:pPr>
            <a:r>
              <a:rPr lang="en-US" b="0" dirty="0" smtClean="0">
                <a:effectLst/>
                <a:ea typeface="ＭＳ Ｐゴシック"/>
                <a:cs typeface="+mn-cs"/>
              </a:rPr>
              <a:t>Few programs with strong evidence-base</a:t>
            </a:r>
          </a:p>
          <a:p>
            <a:pPr eaLnBrk="1" hangingPunct="1">
              <a:defRPr/>
            </a:pPr>
            <a:r>
              <a:rPr lang="en-US" b="0" dirty="0" smtClean="0">
                <a:effectLst/>
                <a:ea typeface="ＭＳ Ｐゴシック"/>
                <a:cs typeface="+mn-cs"/>
              </a:rPr>
              <a:t>Whatever the evidence, implementation issues are critical</a:t>
            </a:r>
          </a:p>
          <a:p>
            <a:pPr eaLnBrk="1" hangingPunct="1">
              <a:defRPr/>
            </a:pPr>
            <a:endParaRPr lang="en-US" b="0" dirty="0" smtClean="0">
              <a:effectLst/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Contacts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Daniel Whitaker</a:t>
            </a:r>
          </a:p>
          <a:p>
            <a:pPr lvl="1" eaLnBrk="1" hangingPunct="1">
              <a:buFontTx/>
              <a:buNone/>
              <a:defRPr/>
            </a:pPr>
            <a:r>
              <a:rPr lang="en-US" dirty="0" smtClean="0">
                <a:hlinkClick r:id="rId2"/>
              </a:rPr>
              <a:t>DWhitaker@gsu.edu</a:t>
            </a: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Shannon Self-Brown</a:t>
            </a:r>
          </a:p>
          <a:p>
            <a:pPr lvl="1" eaLnBrk="1" hangingPunct="1">
              <a:buFontTx/>
              <a:buNone/>
              <a:defRPr/>
            </a:pPr>
            <a:r>
              <a:rPr lang="en-US" dirty="0" smtClean="0">
                <a:hlinkClick r:id="rId3"/>
              </a:rPr>
              <a:t>SSelfBrown@gsu.edu</a:t>
            </a: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  <a:p>
            <a:pPr lvl="1" eaLnBrk="1" hangingPunct="1"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Maltreatment Trends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Overall, NIS-4 reported a 26% decline in child maltreatment per 100 children since 1993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NCANDS data indicates significant decreases in CPA and CSA over last 15 years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Both data sources indicate very little change in neglect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Why?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Is neglect harder to prevent?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Is neglect not subject to other social changes that do impact CSA and CPA?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Or  has our field neglected neglect?</a:t>
            </a:r>
          </a:p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endParaRPr lang="en-US" sz="12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endParaRPr lang="en-US" sz="12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endParaRPr lang="en-US" sz="12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+mn-lt"/>
              </a:rPr>
              <a:t>Jones et al., 2006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4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j-cs"/>
              </a:rPr>
              <a:t>“Neglect of Neglect”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Child Protection Systems</a:t>
            </a:r>
          </a:p>
          <a:p>
            <a:pPr marL="742950" lvl="1" indent="-285750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CPS focuses on recent, distinct, verifiable incidents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Program</a:t>
            </a:r>
          </a:p>
          <a:p>
            <a:pPr marL="742950" lvl="1" indent="-285750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Few prevention programs have been developed to directly target neglect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Law enforcement </a:t>
            </a:r>
          </a:p>
          <a:p>
            <a:pPr marL="742950" lvl="1" indent="-285750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focused on maltreatment that can be can be prosecuted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Research 1990s</a:t>
            </a:r>
          </a:p>
          <a:p>
            <a:pPr marL="742950" lvl="1" indent="-285750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Less than 2% of federally funded child maltreatment research targeted neglect</a:t>
            </a:r>
          </a:p>
          <a:p>
            <a:pPr marL="742950" lvl="1" indent="-285750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There were no published reviews on effects of neglect</a:t>
            </a:r>
          </a:p>
          <a:p>
            <a:pPr defTabSz="912813" eaLnBrk="1" hangingPunct="1">
              <a:defRPr/>
            </a:pPr>
            <a:endParaRPr lang="en-US" sz="20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+mn-lt"/>
              </a:rPr>
              <a:t>Chaffin, 2006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700" y="568325"/>
            <a:ext cx="7315200" cy="655638"/>
          </a:xfrm>
        </p:spPr>
        <p:txBody>
          <a:bodyPr/>
          <a:lstStyle/>
          <a:p>
            <a:pPr defTabSz="912813" eaLnBrk="1" hangingPunct="1">
              <a:defRPr/>
            </a:pPr>
            <a:r>
              <a:rPr lang="en-US" sz="36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j-cs"/>
              </a:rPr>
              <a:t>“Neglect of Neglect”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52550"/>
            <a:ext cx="7315200" cy="4743450"/>
          </a:xfrm>
        </p:spPr>
        <p:txBody>
          <a:bodyPr/>
          <a:lstStyle/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All the while, neglect is and historically has been the dominant problem faced by child welfare systems</a:t>
            </a:r>
          </a:p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Neglect has been referred to as “</a:t>
            </a:r>
            <a:r>
              <a:rPr lang="en-US" sz="2800" smtClean="0">
                <a:effectLst/>
                <a:ea typeface="ＭＳ Ｐゴシック"/>
                <a:cs typeface="+mn-cs"/>
              </a:rPr>
              <a:t>Poor cousin of child maltreatment research.”</a:t>
            </a:r>
            <a:endParaRPr lang="en-US" sz="28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Some have described the lack of focus on neglect as “making a mole-hill out of a mountain”</a:t>
            </a:r>
          </a:p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671513"/>
            <a:ext cx="7315200" cy="655637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Positive Trends in Neglect Field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Positive trends in research: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Definitions and theoretical models are progressing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Proportion of studies on physical abuse and neglect have increased relative to number focused on sexual abuse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Overall number of funded projects for all types of maltreatment has increased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Positive clinical trends: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Evidence-based practices for prevention of neglect are being actively disseminated</a:t>
            </a: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238" y="836613"/>
            <a:ext cx="7315200" cy="655637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CM Publications </a:t>
            </a:r>
            <a:endParaRPr lang="en-US" sz="4000" dirty="0">
              <a:cs typeface="+mj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36688" y="2198688"/>
            <a:ext cx="6270625" cy="329882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CM Federal Funding</a:t>
            </a:r>
            <a:endParaRPr lang="en-US" dirty="0">
              <a:cs typeface="+mj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38300" y="2351088"/>
            <a:ext cx="5867400" cy="2994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What Predicts Child Neglect?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Resources: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Depanfilis, 2006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Schumacher, Slep, &amp; Heyman, 2001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Connell-Carrick, 2003</a:t>
            </a:r>
          </a:p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Theoretical/Etiological models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No widely accepted models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Recent focus on social-ecological theory</a:t>
            </a:r>
            <a:endParaRPr lang="en-US" sz="20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</a:endParaRPr>
          </a:p>
          <a:p>
            <a:pPr lvl="1" defTabSz="912813" eaLnBrk="1" hangingPunct="1">
              <a:defRPr/>
            </a:pPr>
            <a:endParaRPr lang="en-US" sz="20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</a:endParaRP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Community Factors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Neglect is more prominent in communities with: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Poverty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School Dropout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Violence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Single parent home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Low social support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Urban areas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Accessibility of health care</a:t>
            </a:r>
          </a:p>
          <a:p>
            <a:pPr lvl="1" defTabSz="912813" eaLnBrk="1" hangingPunct="1">
              <a:buFontTx/>
              <a:buNone/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</a:endParaRP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Schumacher et al, 2001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Family Factors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52550"/>
            <a:ext cx="7315200" cy="4743450"/>
          </a:xfrm>
        </p:spPr>
        <p:txBody>
          <a:bodyPr/>
          <a:lstStyle/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Home environment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Poverty/low income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More individuals in the home 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Single parents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In two-parent homes, higher parent conflict</a:t>
            </a:r>
          </a:p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Family Functioning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High chaos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High levels of family stress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Less expressive of positive affect/emotions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Less empathy/warmth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Less cohesion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Religion</a:t>
            </a: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Connell-Carrick (2003)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04850"/>
            <a:ext cx="7696200" cy="8191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Today’s Presentation</a:t>
            </a:r>
            <a:endParaRPr lang="en-US" dirty="0"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Neglect basics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Interventions for neglect</a:t>
            </a:r>
          </a:p>
          <a:p>
            <a:pPr marL="971550" lvl="1" indent="-51435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Partner violence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Implementation issues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025" y="1017588"/>
            <a:ext cx="7315200" cy="4381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Community and Family Factors, NIS-4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93888"/>
            <a:ext cx="7315200" cy="4202112"/>
          </a:xfrm>
        </p:spPr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Unemployment/not in labor force = 2.7- 4 times the risk 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Low SES = 4-8 times greater risk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Single parent = 12 times greater risk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Homes with 4 or more children = 2 times greater risk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Rural counties = 2 times greater risk compared to major urban and urban</a:t>
            </a: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Poverty and neglect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6538"/>
            <a:ext cx="7315200" cy="4589462"/>
          </a:xfrm>
        </p:spPr>
        <p:txBody>
          <a:bodyPr/>
          <a:lstStyle/>
          <a:p>
            <a:pPr marL="342900" indent="-342900" eaLnBrk="1" hangingPunct="1">
              <a:spcBef>
                <a:spcPts val="0"/>
              </a:spcBef>
              <a:defRPr/>
            </a:pPr>
            <a:r>
              <a:rPr lang="en-US" sz="2400" dirty="0" smtClean="0">
                <a:cs typeface="+mn-cs"/>
              </a:rPr>
              <a:t>Majority of low-income families do not neglect</a:t>
            </a:r>
          </a:p>
          <a:p>
            <a:pPr marL="342900" indent="-342900" eaLnBrk="1" hangingPunct="1">
              <a:spcBef>
                <a:spcPts val="0"/>
              </a:spcBef>
              <a:defRPr/>
            </a:pPr>
            <a:r>
              <a:rPr lang="en-US" sz="2400" dirty="0" smtClean="0">
                <a:cs typeface="+mn-cs"/>
              </a:rPr>
              <a:t>Middle-class and low-income parents share many common definitions for neglect </a:t>
            </a:r>
          </a:p>
          <a:p>
            <a:pPr marL="342900" indent="-342900" eaLnBrk="1" hangingPunct="1">
              <a:spcBef>
                <a:spcPts val="0"/>
              </a:spcBef>
              <a:defRPr/>
            </a:pPr>
            <a:r>
              <a:rPr lang="en-US" sz="2400" dirty="0" smtClean="0">
                <a:cs typeface="+mn-cs"/>
              </a:rPr>
              <a:t>Slack examined parent behaviors in relation to 5 poverty variables</a:t>
            </a:r>
          </a:p>
          <a:p>
            <a:pPr marL="342900" indent="-342900" eaLnBrk="1" hangingPunct="1">
              <a:spcBef>
                <a:spcPts val="0"/>
              </a:spcBef>
              <a:defRPr/>
            </a:pPr>
            <a:r>
              <a:rPr lang="en-US" sz="2400" dirty="0" smtClean="0">
                <a:cs typeface="+mn-cs"/>
              </a:rPr>
              <a:t>Only 1 poverty variable predicted neglect</a:t>
            </a:r>
          </a:p>
          <a:p>
            <a:pPr marL="342900" indent="-342900" eaLnBrk="1" hangingPunct="1">
              <a:spcBef>
                <a:spcPts val="0"/>
              </a:spcBef>
              <a:defRPr/>
            </a:pPr>
            <a:r>
              <a:rPr lang="en-US" sz="2400" dirty="0" smtClean="0">
                <a:cs typeface="+mn-cs"/>
              </a:rPr>
              <a:t>Significant predictors:</a:t>
            </a:r>
          </a:p>
          <a:p>
            <a:pPr marL="742950" lvl="1" indent="-285750" eaLnBrk="1" hangingPunct="1">
              <a:spcBef>
                <a:spcPts val="0"/>
              </a:spcBef>
              <a:defRPr/>
            </a:pPr>
            <a:r>
              <a:rPr lang="en-US" sz="2000" dirty="0" smtClean="0"/>
              <a:t>Parent Perceived Financial Hardship</a:t>
            </a:r>
          </a:p>
          <a:p>
            <a:pPr marL="742950" lvl="1" indent="-285750" eaLnBrk="1" hangingPunct="1">
              <a:spcBef>
                <a:spcPts val="0"/>
              </a:spcBef>
              <a:defRPr/>
            </a:pPr>
            <a:r>
              <a:rPr lang="en-US" sz="2000" dirty="0" smtClean="0"/>
              <a:t>Young child</a:t>
            </a:r>
          </a:p>
          <a:p>
            <a:pPr marL="742950" lvl="1" indent="-285750" eaLnBrk="1" hangingPunct="1">
              <a:spcBef>
                <a:spcPts val="0"/>
              </a:spcBef>
              <a:defRPr/>
            </a:pPr>
            <a:r>
              <a:rPr lang="en-US" sz="2000" dirty="0" smtClean="0"/>
              <a:t>Parent with a learning disability</a:t>
            </a:r>
          </a:p>
          <a:p>
            <a:pPr marL="742950" lvl="1" indent="-285750" eaLnBrk="1" hangingPunct="1">
              <a:spcBef>
                <a:spcPts val="0"/>
              </a:spcBef>
              <a:defRPr/>
            </a:pPr>
            <a:r>
              <a:rPr lang="en-US" sz="2000" dirty="0" smtClean="0"/>
              <a:t>Cohabitating</a:t>
            </a:r>
          </a:p>
          <a:p>
            <a:pPr marL="742950" lvl="1" indent="-285750" eaLnBrk="1" hangingPunct="1">
              <a:spcBef>
                <a:spcPts val="0"/>
              </a:spcBef>
              <a:defRPr/>
            </a:pPr>
            <a:r>
              <a:rPr lang="en-US" sz="2000" dirty="0" smtClean="0"/>
              <a:t>Parent child interaction, corporal punishment, and parental warmth</a:t>
            </a:r>
          </a:p>
          <a:p>
            <a:pPr marL="342900" indent="-342900" eaLnBrk="1" hangingPunct="1">
              <a:defRPr/>
            </a:pPr>
            <a:endParaRPr lang="en-US" sz="2400" dirty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Slack, 2004</a:t>
            </a:r>
          </a:p>
        </p:txBody>
      </p:sp>
      <p:sp>
        <p:nvSpPr>
          <p:cNvPr id="5" name="Explosion 1 4"/>
          <p:cNvSpPr/>
          <p:nvPr/>
        </p:nvSpPr>
        <p:spPr>
          <a:xfrm>
            <a:off x="1295400" y="914400"/>
            <a:ext cx="914400" cy="592138"/>
          </a:xfrm>
          <a:prstGeom prst="irregularSeal1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128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Parent Factors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31938"/>
            <a:ext cx="7315200" cy="4564062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Demographics of  Caregivers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Young parent age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More often female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Parent Characteristics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Unemployment/Underemployment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Lower education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Fewer parenting  skills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Lower social support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History of maltreatment and IPV</a:t>
            </a:r>
          </a:p>
          <a:p>
            <a:pPr marL="742950" lvl="1" indent="-285750" eaLnBrk="1" hangingPunct="1">
              <a:defRPr/>
            </a:pP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Connell-Carrick, 2003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Parent Factors (cont.)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39850"/>
            <a:ext cx="7315200" cy="475615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Parent Mental Health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Lower self-esteem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Higher impulsivity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Depression/Substance abuse diagnosis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Lack of social support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Higher levels of daily stress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Behavior of  Caregivers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More verbal aggression/lower verbal accessibility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Lower positive behavior/ more negative behavior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Schumacher et al., 2001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Connell-Carrick, 2003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315200" cy="59055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Child Factors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36663"/>
            <a:ext cx="7315200" cy="4859337"/>
          </a:xfrm>
        </p:spPr>
        <p:txBody>
          <a:bodyPr/>
          <a:lstStyle/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Age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Some research suggest no main effect for age, while other research suggests children &lt; 3 are at greatest risk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CPS data suggest children &lt; 7 at greatest risk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Emotional and education neglect increase with age; physical neglect decreases with age</a:t>
            </a:r>
          </a:p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Gender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NIS-4 suggests boys may be at greater risk for neglect</a:t>
            </a:r>
          </a:p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Behavioral Problems/Disabilities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Research suggests that mother’s perception of child behavioral problems/temperament impacts neglect</a:t>
            </a:r>
          </a:p>
          <a:p>
            <a:pPr lvl="1" defTabSz="912813" eaLnBrk="1" hangingPunct="1"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Several studies indicated that children with disabilities are at greater risk for neglect</a:t>
            </a:r>
          </a:p>
          <a:p>
            <a:pPr defTabSz="912813" eaLnBrk="1" hangingPunct="1">
              <a:defRPr/>
            </a:pPr>
            <a:endParaRPr lang="en-US" sz="2400" b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DePanfilis, 2006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</p:nvPr>
        </p:nvGraphicFramePr>
        <p:xfrm>
          <a:off x="1139825" y="3360738"/>
          <a:ext cx="4241800" cy="974725"/>
        </p:xfrm>
        <a:graphic>
          <a:graphicData uri="http://schemas.openxmlformats.org/drawingml/2006/table">
            <a:tbl>
              <a:tblPr/>
              <a:tblGrid>
                <a:gridCol w="4242373"/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42875" marR="952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Model </a:t>
                      </a:r>
                      <a:r>
                        <a:rPr lang="en-US" b="1" dirty="0"/>
                        <a:t>of Child Neglect</a:t>
                      </a:r>
                      <a:r>
                        <a:rPr lang="en-US" b="1" baseline="30000" dirty="0">
                          <a:hlinkClick r:id="rId2" action="ppaction://hlinkfile"/>
                        </a:rPr>
                        <a:t>103</a:t>
                      </a:r>
                      <a:endParaRPr lang="en-US" dirty="0"/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38100" marR="38100" marT="38100" marB="381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4278" name="Picture 1" descr="Exhibit 4-1 Conceptual Model of Child Negle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947738"/>
            <a:ext cx="6967538" cy="523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Neglect VS CPA/CSA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6663" y="1327150"/>
            <a:ext cx="6753225" cy="4633913"/>
          </a:xfrm>
        </p:spPr>
        <p:txBody>
          <a:bodyPr/>
          <a:lstStyle/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Risk factors are similar for CPA and neglect, but not CSA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Perpetrators are usually primary caregivers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More often women than men</a:t>
            </a:r>
          </a:p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CPA and neglect tend to co-occur</a:t>
            </a:r>
          </a:p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Child welfare service involving CPA without neglect are rare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CSA abuse victims are at higher risk for other maltreatment than non-victims, but comorbidity far lower than for CPA and neglect</a:t>
            </a:r>
          </a:p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Response to neglect is different than CSA and CPA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endParaRPr lang="en-US" sz="2000" b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9313" y="811213"/>
            <a:ext cx="7315200" cy="9017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How doe we distinguish neglect and CPA</a:t>
            </a:r>
            <a:r>
              <a:rPr lang="en-US" sz="3600" dirty="0" smtClean="0">
                <a:cs typeface="+mj-cs"/>
              </a:rPr>
              <a:t>?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8313"/>
            <a:ext cx="7315200" cy="4357687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Most CPA occurs in a context of discipline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CPA is characterized by factors associated with corporal punishment and parent-child interaction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Neglect is rooted in social disadvantage, substance abuse, isolation, and child care burden,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Neglect cases are the ones most likely to be handled entirely by CPS with no criminal justice component</a:t>
            </a:r>
            <a:endParaRPr lang="en-US" sz="2400" dirty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315200" cy="822325"/>
          </a:xfrm>
        </p:spPr>
        <p:txBody>
          <a:bodyPr/>
          <a:lstStyle/>
          <a:p>
            <a:pPr algn="l" defTabSz="912813" eaLnBrk="1" hangingPunct="1">
              <a:defRPr/>
            </a:pPr>
            <a:r>
              <a:rPr lang="en-US" sz="32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j-cs"/>
              </a:rPr>
              <a:t>How do we distinguish neglect and CPA?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Meta-analysis of 33 studies comparing parent-child interactions among parents with and without a history of CPA or neglect</a:t>
            </a:r>
          </a:p>
          <a:p>
            <a:pPr defTabSz="912813" eaLnBrk="1" hangingPunct="1">
              <a:spcBef>
                <a:spcPct val="0"/>
              </a:spcBef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Results suggested distinct interaction patterns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Negative affect distinguished CPA parents from non-maltreatment parents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Involvement, responsiveness, cooperation, and interest, better distinguished neglectful parents from non-maltreating parents</a:t>
            </a:r>
          </a:p>
          <a:p>
            <a:pPr lvl="1" defTabSz="912813" eaLnBrk="1" hangingPunct="1">
              <a:spcBef>
                <a:spcPct val="0"/>
              </a:spcBef>
              <a:defRPr/>
            </a:pPr>
            <a:r>
              <a:rPr lang="en-US" sz="20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Positive behaviors, positive affect, approval and support, were equally useful in determining both types of maltreatment from non-maltreating parents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Wilson et al., 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888" y="581025"/>
            <a:ext cx="7300912" cy="101917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Outcomes Associated with Neglect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Prior to 1993, there were no published reviews on effects of child neglect</a:t>
            </a:r>
          </a:p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Crouch (1993) published a review documenting the impact of neglect on: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Nonorganic failure to thrive 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Intellectual development 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School performance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Social isolation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Poor adult outcomes, including delinquency, adult criminality, and violent behavior</a:t>
            </a:r>
          </a:p>
          <a:p>
            <a:pPr defTabSz="912813" eaLnBrk="1" hangingPunct="1">
              <a:defRPr/>
            </a:pPr>
            <a:endParaRPr lang="en-US" sz="2400" b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Crouch 1003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What is Neglect?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What are minimum requirements for parenting?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Must the action or inaction be intentional?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What is the role of poverty?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How does child development play a role?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What are one-time behaviors that are considered neglect vs. behaviors that must be chronic to constitute neglect?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What is the role of culture and religion?</a:t>
            </a:r>
            <a:endParaRPr lang="en-US" sz="2400" dirty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Impact of Neglect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12863"/>
            <a:ext cx="7315200" cy="4783137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Neglect outcomes vary considerably in type and expression.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Importantly, many of these outcome do not fit into mental health diagnostic systems.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Impaired brain development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Physical Health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Behavioral problems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Intellectual and cognitive development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Poor attachment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Social and emotional withdrawal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In adulthood, violent and criminal behavior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DePlanfis,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cs typeface="+mj-cs"/>
              </a:rPr>
              <a:t>Outcomes Specific to Adolescence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In National Longitudinal Study of Adolescent Health, adolescents were asked about childhood experiences and current health/mental health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Teens who reported a history of supervisory or physical neglect were at greater risk than non neglected adolescent to: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Have poor health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Be depressed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Have cigarette, alcohol, and marijuana use</a:t>
            </a:r>
          </a:p>
          <a:p>
            <a:pPr lvl="1"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Violent behavior</a:t>
            </a:r>
          </a:p>
          <a:p>
            <a:pPr defTabSz="912813" eaLnBrk="1" hangingPunct="1"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89000"/>
            <a:ext cx="7315200" cy="52863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cs typeface="+mj-cs"/>
              </a:rPr>
              <a:t>Outcomes According to </a:t>
            </a:r>
            <a:br>
              <a:rPr lang="en-US" sz="3600" dirty="0" smtClean="0">
                <a:cs typeface="+mj-cs"/>
              </a:rPr>
            </a:br>
            <a:r>
              <a:rPr lang="en-US" sz="3600" dirty="0" smtClean="0">
                <a:cs typeface="+mj-cs"/>
              </a:rPr>
              <a:t>Neglect Type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Reviews to date often lump various forms of neglect in one category</a:t>
            </a:r>
          </a:p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May be important differences in outcomes according to neglect types </a:t>
            </a:r>
          </a:p>
          <a:p>
            <a:pPr defTabSz="912813" eaLnBrk="1" hangingPunct="1">
              <a:defRPr/>
            </a:pP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May be a need for specific interventions according to type</a:t>
            </a:r>
          </a:p>
          <a:p>
            <a:pPr defTabSz="912813" eaLnBrk="1" hangingPunct="1">
              <a:defRPr/>
            </a:pPr>
            <a:endParaRPr lang="en-US" sz="28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42963" y="6188075"/>
            <a:ext cx="7386637" cy="333375"/>
          </a:xfrm>
        </p:spPr>
        <p:txBody>
          <a:bodyPr/>
          <a:lstStyle/>
          <a:p>
            <a:pPr algn="l"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>
                <a:latin typeface="+mn-lt"/>
              </a:rPr>
              <a:t>TABLE 1: Empirical Basis for Considering Types of Children’s Basic Needs and Neglect</a:t>
            </a:r>
            <a:endParaRPr lang="en-US" sz="1100">
              <a:latin typeface="+mn-lt"/>
            </a:endParaRPr>
          </a:p>
        </p:txBody>
      </p:sp>
      <p:graphicFrame>
        <p:nvGraphicFramePr>
          <p:cNvPr id="63519" name="Group 31"/>
          <p:cNvGraphicFramePr>
            <a:graphicFrameLocks noGrp="1"/>
          </p:cNvGraphicFramePr>
          <p:nvPr/>
        </p:nvGraphicFramePr>
        <p:xfrm>
          <a:off x="923925" y="869950"/>
          <a:ext cx="7280275" cy="5221288"/>
        </p:xfrm>
        <a:graphic>
          <a:graphicData uri="http://schemas.openxmlformats.org/drawingml/2006/table">
            <a:tbl>
              <a:tblPr/>
              <a:tblGrid>
                <a:gridCol w="2214563"/>
                <a:gridCol w="5065712"/>
              </a:tblGrid>
              <a:tr h="215900"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Neglectful Behaviors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/>
                          <a:cs typeface="ＭＳ Ｐゴシック"/>
                        </a:rPr>
                        <a:t>Consequences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food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Impaired mental development, Internalizing behavior problems, Diminished birth weight, Failure to thrive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Exposure to hazards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House fires, Access to firearms, Fall from heights, Toxic exposures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personal hygiene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Adverse health outcomes, Obesity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health care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Serious injuries not treated, Several health problems not identified or treated, Untreated dental problems, Death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mental health care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Suicide, Delinquency, Poor school achievement, Psychiatric symptoms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emotional support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Externalizing problems, High-risk behavior, Poor academic performance</a:t>
                      </a:r>
                    </a:p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ＭＳ Ｐゴシック"/>
                        <a:cs typeface="ＭＳ Ｐゴシック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parental structure and/or guidance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Sexual risk taking, health risk behavior (e.g., sexual behavior, substance and/or drug use, drug trafficking, school truancy, and violent behaviors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Inadequate cognitive/ stimulation/opportunity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Delayed motor/social development, lower language competence, externalizing problems, aggression, delayed socioemotional and cognitive development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Unstable caregiver relationship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56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Insecure attachment, Externalizing behavior, Internalizing behavior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Unstable living situation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Externalizing behavior, Internalizing behavior, Anxiety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Exposure to family conflict and/or violence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Poor physical health, Lower health status, Internalizing and externalizing behavior, Post-traumatic stress disorder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2226D"/>
                    </a:solidFill>
                  </a:tcPr>
                </a:tc>
              </a:tr>
              <a:tr h="6207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Exposure to community violence/lack of neighborhood safety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/>
                          <a:cs typeface="ＭＳ Ｐゴシック"/>
                        </a:rPr>
                        <a:t>Behavior problems, Poor school attendance and behavior problems, Distress, Behavior problems, Social maladjustment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2D8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cs typeface="+mj-cs"/>
              </a:rPr>
              <a:t>Outcomes as compared to CPA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Neglect is distinguishable from  CPA in terms of: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cognitive and academic deficits, 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expressive and receptive language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social withdrawal, 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limited peer acceptance and 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internalizing problems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Neglected children more aggressive than non-abused but less aggressive than physically abused.  </a:t>
            </a:r>
          </a:p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+mn-lt"/>
              </a:rPr>
              <a:t>Hildyard &amp; Wolfe, 2002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cs typeface="+mj-cs"/>
              </a:rPr>
              <a:t>Outcomes as compared to CPA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Neglect is distinguishable from  CPA in terms of:</a:t>
            </a:r>
          </a:p>
          <a:p>
            <a:pPr marL="742950" lvl="1" indent="-285750" eaLnBrk="1" hangingPunct="1">
              <a:defRPr/>
            </a:pPr>
            <a:r>
              <a:rPr lang="en-US" sz="2000" dirty="0" smtClean="0"/>
              <a:t> cognitive and academic deficits, </a:t>
            </a:r>
          </a:p>
          <a:p>
            <a:pPr marL="742950" lvl="1" indent="-285750" eaLnBrk="1" hangingPunct="1">
              <a:defRPr/>
            </a:pPr>
            <a:r>
              <a:rPr lang="en-US" sz="2000" dirty="0" smtClean="0"/>
              <a:t>expressive and receptive language</a:t>
            </a:r>
          </a:p>
          <a:p>
            <a:pPr marL="742950" lvl="1" indent="-285750" eaLnBrk="1" hangingPunct="1">
              <a:defRPr/>
            </a:pPr>
            <a:r>
              <a:rPr lang="en-US" sz="2000" dirty="0" smtClean="0"/>
              <a:t>social withdrawal, </a:t>
            </a:r>
          </a:p>
          <a:p>
            <a:pPr marL="742950" lvl="1" indent="-285750" eaLnBrk="1" hangingPunct="1">
              <a:defRPr/>
            </a:pPr>
            <a:r>
              <a:rPr lang="en-US" sz="2000" dirty="0" smtClean="0"/>
              <a:t>limited peer acceptance and </a:t>
            </a:r>
          </a:p>
          <a:p>
            <a:pPr marL="742950" lvl="1" indent="-285750" eaLnBrk="1" hangingPunct="1">
              <a:defRPr/>
            </a:pPr>
            <a:r>
              <a:rPr lang="en-US" sz="2000" dirty="0" smtClean="0"/>
              <a:t>internalizing problems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Neglected children more aggressive than nonabused but less aggressive than physically abused.  </a:t>
            </a:r>
          </a:p>
          <a:p>
            <a:pPr marL="342900" indent="-342900" eaLnBrk="1" hangingPunct="1">
              <a:defRPr/>
            </a:pPr>
            <a:endParaRPr lang="en-US" sz="24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sz="2400" dirty="0" smtClean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Hildyard &amp; Wolfe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Part II: Neglect interventions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4191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State of neglect interventions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Popular interventions for neglect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Issues for consideration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Addressing partner violence </a:t>
            </a:r>
          </a:p>
          <a:p>
            <a:pPr marL="342900" indent="-342900" eaLnBrk="1" hangingPunct="1">
              <a:buFontTx/>
              <a:buNone/>
              <a:defRPr/>
            </a:pPr>
            <a:r>
              <a:rPr lang="en-US" dirty="0" smtClean="0">
                <a:cs typeface="+mn-cs"/>
              </a:rPr>
              <a:t> 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Intervention premises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Nothing will work for all families 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Something will work for most families 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But those thing may be very different</a:t>
            </a:r>
          </a:p>
          <a:p>
            <a:pPr lvl="1" eaLnBrk="1" hangingPunct="1">
              <a:defRPr/>
            </a:pPr>
            <a:r>
              <a:rPr lang="en-US" dirty="0" smtClean="0"/>
              <a:t>Duration</a:t>
            </a:r>
          </a:p>
          <a:p>
            <a:pPr lvl="1" eaLnBrk="1" hangingPunct="1">
              <a:defRPr/>
            </a:pPr>
            <a:r>
              <a:rPr lang="en-US" dirty="0" smtClean="0"/>
              <a:t>Intensity </a:t>
            </a:r>
          </a:p>
          <a:p>
            <a:pPr lvl="1" eaLnBrk="1" hangingPunct="1">
              <a:defRPr/>
            </a:pPr>
            <a:r>
              <a:rPr lang="en-US" dirty="0" err="1" smtClean="0"/>
              <a:t>Chronicity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EB interventions for CM</a:t>
            </a:r>
            <a:endParaRPr lang="en-US" dirty="0">
              <a:cs typeface="+mj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 eaLnBrk="1" hangingPunct="1">
              <a:buFontTx/>
              <a:buNone/>
              <a:defRPr/>
            </a:pPr>
            <a:r>
              <a:rPr lang="en-US" sz="2400" u="sng" dirty="0" smtClean="0">
                <a:cs typeface="+mn-cs"/>
              </a:rPr>
              <a:t>Parent training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PCIT (1)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Incredible Years (1)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Triple P (1)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1-2-3 magic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ABC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Nurturing parenting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Parenting Wisely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SafeCare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STEP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Teaching family model</a:t>
            </a:r>
            <a:br>
              <a:rPr lang="en-US" sz="2400" dirty="0" smtClean="0">
                <a:cs typeface="+mn-cs"/>
              </a:rPr>
            </a:br>
            <a:endParaRPr lang="en-US" sz="24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sz="24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sz="2400" dirty="0">
              <a:cs typeface="+mn-cs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800600"/>
          </a:xfrm>
        </p:spPr>
        <p:txBody>
          <a:bodyPr/>
          <a:lstStyle/>
          <a:p>
            <a:pPr marL="342900" indent="-342900" eaLnBrk="1" hangingPunct="1">
              <a:buFontTx/>
              <a:buNone/>
              <a:defRPr/>
            </a:pPr>
            <a:r>
              <a:rPr lang="en-US" sz="2400" u="sng" dirty="0" smtClean="0">
                <a:cs typeface="+mn-cs"/>
              </a:rPr>
              <a:t>Neglect </a:t>
            </a:r>
          </a:p>
          <a:p>
            <a:pPr marL="342900" indent="-342900" eaLnBrk="1" hangingPunct="1">
              <a:defRPr/>
            </a:pPr>
            <a:r>
              <a:rPr lang="en-US" sz="2400" dirty="0" err="1" smtClean="0">
                <a:cs typeface="+mn-cs"/>
              </a:rPr>
              <a:t>HomeBuilders</a:t>
            </a:r>
            <a:r>
              <a:rPr lang="en-US" sz="2400" dirty="0" smtClean="0">
                <a:cs typeface="+mn-cs"/>
              </a:rPr>
              <a:t> (2)</a:t>
            </a:r>
          </a:p>
          <a:p>
            <a:pPr marL="342900" indent="-342900" eaLnBrk="1" hangingPunct="1">
              <a:defRPr/>
            </a:pPr>
            <a:r>
              <a:rPr lang="en-US" sz="2400" dirty="0" err="1" smtClean="0">
                <a:cs typeface="+mn-cs"/>
              </a:rPr>
              <a:t>Childhaven</a:t>
            </a:r>
            <a:r>
              <a:rPr lang="en-US" sz="2400" dirty="0" smtClean="0">
                <a:cs typeface="+mn-cs"/>
              </a:rPr>
              <a:t> (2)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SafeCare (3)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Family Connections (3)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Parent training interventions</a:t>
            </a:r>
            <a:endParaRPr lang="en-US" sz="4000" dirty="0">
              <a:cs typeface="+mj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524000"/>
            <a:ext cx="7315200" cy="4572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Most: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Use cognitive-behavioral strategies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Teach positive behavior management strategies and non-coercive discipline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Some teach engagement, nurturing, promoting of attachments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Strategies are most effective for physical abuse and psychological neglect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Do not address physical, medical, educational neglect</a:t>
            </a:r>
            <a:endParaRPr lang="en-US" sz="2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8" name="Rectangle 4"/>
          <p:cNvSpPr>
            <a:spLocks noGrp="1" noChangeArrowheads="1"/>
          </p:cNvSpPr>
          <p:nvPr>
            <p:ph type="title"/>
          </p:nvPr>
        </p:nvSpPr>
        <p:spPr>
          <a:effectLst>
            <a:outerShdw dist="46662" dir="2115817" algn="ctr" rotWithShape="0">
              <a:schemeClr val="tx1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sz="4000" b="0" smtClean="0">
                <a:effectLst/>
                <a:ea typeface="ＭＳ Ｐゴシック"/>
                <a:cs typeface="+mj-cs"/>
              </a:rPr>
              <a:t>www.npr.org</a:t>
            </a:r>
          </a:p>
        </p:txBody>
      </p:sp>
      <p:sp>
        <p:nvSpPr>
          <p:cNvPr id="262149" name="Rectangle 5"/>
          <p:cNvSpPr>
            <a:spLocks noGrp="1" noChangeArrowheads="1"/>
          </p:cNvSpPr>
          <p:nvPr>
            <p:ph type="body" idx="1"/>
          </p:nvPr>
        </p:nvSpPr>
        <p:spPr>
          <a:effectLst>
            <a:outerShdw dist="46662" dir="2115817" algn="ctr" rotWithShape="0">
              <a:schemeClr val="tx1">
                <a:alpha val="74997"/>
              </a:schemeClr>
            </a:outerShdw>
          </a:effectLst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3/2/10 report, Pam Fessler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400" b="0" smtClean="0">
              <a:effectLst/>
              <a:ea typeface="ＭＳ Ｐゴシック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“Further complicating matters is that there is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no federal definition for what is or isn't abuse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and neglect. Something that might be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considered a child abuse or neglect case in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one state might not be considered one in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another.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400" b="0" smtClean="0">
              <a:effectLst/>
              <a:ea typeface="ＭＳ Ｐゴシック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Take the case of a toddler who gets outside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his or her house and is hit by a car. Was it an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0" smtClean="0">
                <a:effectLst/>
                <a:ea typeface="ＭＳ Ｐゴシック"/>
                <a:cs typeface="+mn-cs"/>
              </a:rPr>
              <a:t>accident or neglect?”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7724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Principles for neglect intervention (</a:t>
            </a:r>
            <a:r>
              <a:rPr lang="en-US" dirty="0" err="1" smtClean="0">
                <a:cs typeface="+mj-cs"/>
              </a:rPr>
              <a:t>Gaudin</a:t>
            </a:r>
            <a:r>
              <a:rPr lang="en-US" dirty="0" smtClean="0">
                <a:cs typeface="+mj-cs"/>
              </a:rPr>
              <a:t>)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0"/>
            <a:ext cx="7772400" cy="3962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Ecological and developmental framework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Comprehensive family assessment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Utilization of community resources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Good working alliance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Empowerment and family strengths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Cultural competence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Developmental appropriateness </a:t>
            </a:r>
            <a:endParaRPr lang="en-US" sz="2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Family Connections 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dirty="0" err="1" smtClean="0">
                <a:cs typeface="+mn-cs"/>
              </a:rPr>
              <a:t>DePanfilis</a:t>
            </a:r>
            <a:r>
              <a:rPr lang="en-US" dirty="0" smtClean="0">
                <a:cs typeface="+mn-cs"/>
              </a:rPr>
              <a:t> and </a:t>
            </a:r>
            <a:r>
              <a:rPr lang="en-US" dirty="0" err="1" smtClean="0">
                <a:cs typeface="+mn-cs"/>
              </a:rPr>
              <a:t>Dubowitz</a:t>
            </a:r>
            <a:r>
              <a:rPr lang="en-US" dirty="0" smtClean="0">
                <a:cs typeface="+mn-cs"/>
              </a:rPr>
              <a:t>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Ecological model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In-home, family-centered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Operates in Baltimore MD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FC replication project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8 sites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Family Connections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Tx/>
              <a:buNone/>
              <a:defRPr/>
            </a:pPr>
            <a:r>
              <a:rPr lang="en-US" dirty="0" smtClean="0">
                <a:cs typeface="+mn-cs"/>
              </a:rPr>
              <a:t>Four core components 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>
                <a:cs typeface="+mn-cs"/>
              </a:rPr>
              <a:t>Emergency Assistance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>
                <a:cs typeface="+mn-cs"/>
              </a:rPr>
              <a:t>Home-based intervention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>
                <a:cs typeface="+mn-cs"/>
              </a:rPr>
              <a:t>Service coordination</a:t>
            </a:r>
          </a:p>
          <a:p>
            <a:pPr marL="514350" indent="-514350" eaLnBrk="1" hangingPunct="1">
              <a:buFontTx/>
              <a:buAutoNum type="arabicPeriod"/>
              <a:defRPr/>
            </a:pPr>
            <a:r>
              <a:rPr lang="en-US" dirty="0" smtClean="0">
                <a:cs typeface="+mn-cs"/>
              </a:rPr>
              <a:t>Multi-family recreational activities</a:t>
            </a:r>
          </a:p>
          <a:p>
            <a:pPr marL="514350" indent="-514350" eaLnBrk="1" hangingPunct="1">
              <a:buFontTx/>
              <a:buAutoNum type="arabicPeriod"/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b="1" dirty="0" smtClean="0">
                <a:cs typeface="+mj-cs"/>
              </a:rPr>
              <a:t>Family Connections</a:t>
            </a:r>
            <a:endParaRPr lang="en-US" b="1" dirty="0"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3733800" cy="4038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Community outreach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Individualized family assessments 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Tailored interventions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Helping alliance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Empowerment approach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2400" dirty="0"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2286000"/>
            <a:ext cx="3886200" cy="4038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Strengths perspective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Cultural competence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Developmental appropriateness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Outcome driven service plans</a:t>
            </a:r>
          </a:p>
          <a:p>
            <a:pPr marL="342900" indent="-342900" eaLnBrk="1" hangingPunct="1">
              <a:defRPr/>
            </a:pPr>
            <a:endParaRPr lang="en-US" sz="2400" dirty="0"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1676400"/>
            <a:ext cx="6400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Nine Service 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Family Connections</a:t>
            </a:r>
            <a:endParaRPr lang="en-US" dirty="0">
              <a:cs typeface="+mj-cs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RCT comparing 3- vs. 9-month program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Messy design; no comparison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Improvements from pre to 6m post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Depression, parenting attitudes, competence, stress, social support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No difference between 3m vs. 9m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8 site replication in progress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err="1" smtClean="0">
                <a:cs typeface="+mj-cs"/>
              </a:rPr>
              <a:t>HomeBuilders</a:t>
            </a:r>
            <a:endParaRPr lang="en-US" dirty="0"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Founded in WA State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Goal: prevent removal or promote reunification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Brief intervention period (6 weeks)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Intensive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24 hour availability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10-12 hours per week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Low caseloads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err="1" smtClean="0">
                <a:cs typeface="+mj-cs"/>
              </a:rPr>
              <a:t>HomeBuilders</a:t>
            </a:r>
            <a:r>
              <a:rPr lang="en-US" dirty="0" smtClean="0">
                <a:cs typeface="+mj-cs"/>
              </a:rPr>
              <a:t> 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4191000"/>
          </a:xfrm>
        </p:spPr>
        <p:txBody>
          <a:bodyPr/>
          <a:lstStyle/>
          <a:p>
            <a:pPr defTabSz="912813" eaLnBrk="1" hangingPunct="1">
              <a:buFontTx/>
              <a:buNone/>
              <a:defRPr/>
            </a:pPr>
            <a:r>
              <a:rPr lang="en-US" dirty="0" smtClean="0">
                <a:effectLst/>
                <a:ea typeface="ＭＳ Ｐゴシック" pitchFamily="34" charset="-128"/>
                <a:cs typeface="+mn-cs"/>
              </a:rPr>
              <a:t>Three main focal points of </a:t>
            </a:r>
            <a:r>
              <a:rPr lang="en-US" dirty="0" err="1" smtClean="0">
                <a:effectLst/>
                <a:ea typeface="ＭＳ Ｐゴシック" pitchFamily="34" charset="-128"/>
                <a:cs typeface="+mn-cs"/>
              </a:rPr>
              <a:t>tx</a:t>
            </a:r>
            <a:endParaRPr lang="en-US" dirty="0" smtClean="0">
              <a:effectLst/>
              <a:ea typeface="ＭＳ Ｐゴシック" pitchFamily="34" charset="-128"/>
              <a:cs typeface="+mn-cs"/>
            </a:endParaRPr>
          </a:p>
          <a:p>
            <a:pPr marL="512763" lvl="1" indent="-512763" defTabSz="912813" eaLnBrk="1" hangingPunct="1">
              <a:buFontTx/>
              <a:buAutoNum type="arabicPeriod"/>
              <a:defRPr/>
            </a:pPr>
            <a:r>
              <a:rPr lang="en-US" dirty="0" smtClean="0">
                <a:effectLst/>
                <a:ea typeface="ＭＳ Ｐゴシック" pitchFamily="34" charset="-128"/>
              </a:rPr>
              <a:t>Relationship building, motivation, setting treatment goals</a:t>
            </a:r>
          </a:p>
          <a:p>
            <a:pPr marL="512763" lvl="1" indent="-512763" defTabSz="912813" eaLnBrk="1" hangingPunct="1">
              <a:buFontTx/>
              <a:buAutoNum type="arabicPeriod"/>
              <a:defRPr/>
            </a:pPr>
            <a:r>
              <a:rPr lang="en-US" dirty="0" smtClean="0">
                <a:effectLst/>
                <a:ea typeface="ＭＳ Ｐゴシック" pitchFamily="34" charset="-128"/>
              </a:rPr>
              <a:t>Skill building</a:t>
            </a:r>
          </a:p>
          <a:p>
            <a:pPr marL="512763" lvl="1" indent="-512763" defTabSz="912813" eaLnBrk="1" hangingPunct="1">
              <a:buFontTx/>
              <a:buAutoNum type="arabicPeriod"/>
              <a:defRPr/>
            </a:pPr>
            <a:r>
              <a:rPr lang="en-US" dirty="0" smtClean="0">
                <a:effectLst/>
                <a:ea typeface="ＭＳ Ｐゴシック" pitchFamily="34" charset="-128"/>
              </a:rPr>
              <a:t>Concrete assistance </a:t>
            </a:r>
          </a:p>
          <a:p>
            <a:pPr marL="512763" lvl="1" indent="-512763" defTabSz="912813" eaLnBrk="1" hangingPunct="1">
              <a:defRPr/>
            </a:pP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Homebuilders data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315200" cy="4800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Fraser et al (1996), Homebuilders vs. SAU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HB: more and faster reunification at 3m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At 15m, 70% of HB kids were in home vs. 47% of SAU kids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At 6 years, no difference in child welfare contact (Walton 1988), but HB cheaper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SafeCare 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315200" cy="4419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Lutzker, Project 12-Ways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California, Oklahoma, Georgia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Behavioral, skill-based approach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For parents of children ages 0-5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Three modules </a:t>
            </a:r>
          </a:p>
          <a:p>
            <a:pPr marL="742950" lvl="1" indent="-342900" eaLnBrk="1" hangingPunct="1">
              <a:defRPr/>
            </a:pPr>
            <a:r>
              <a:rPr lang="en-US" dirty="0" smtClean="0"/>
              <a:t>Health</a:t>
            </a:r>
          </a:p>
          <a:p>
            <a:pPr marL="742950" lvl="1" indent="-342900" eaLnBrk="1" hangingPunct="1">
              <a:defRPr/>
            </a:pPr>
            <a:r>
              <a:rPr lang="en-US" dirty="0" smtClean="0"/>
              <a:t>SafeCare </a:t>
            </a:r>
          </a:p>
          <a:p>
            <a:pPr marL="742950" lvl="1" indent="-342900" eaLnBrk="1" hangingPunct="1">
              <a:defRPr/>
            </a:pPr>
            <a:r>
              <a:rPr lang="en-US" dirty="0" smtClean="0"/>
              <a:t>Parent-child interactions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SafeCare</a:t>
            </a:r>
            <a:endParaRPr lang="en-US" dirty="0">
              <a:cs typeface="+mj-cs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543800" cy="17526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18-20 sessions, ~90 minutes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5-6 sessions per module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Structured teaching model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Arial" pitchFamily="34" charset="0"/>
              <a:buChar char="•"/>
              <a:defRPr/>
            </a:pPr>
            <a:r>
              <a:rPr lang="en-US" sz="2800" dirty="0" smtClean="0">
                <a:cs typeface="+mn-cs"/>
              </a:rPr>
              <a:t>Structured problem solving </a:t>
            </a:r>
          </a:p>
          <a:p>
            <a:pPr eaLnBrk="1" hangingPunct="1">
              <a:buClr>
                <a:schemeClr val="tx1"/>
              </a:buClr>
              <a:buFont typeface="Arial" pitchFamily="34" charset="0"/>
              <a:buChar char="•"/>
              <a:defRPr/>
            </a:pPr>
            <a:endParaRPr lang="en-US" sz="2800" dirty="0" smtClean="0">
              <a:cs typeface="+mn-cs"/>
            </a:endParaRPr>
          </a:p>
          <a:p>
            <a:pPr eaLnBrk="1" hangingPunct="1">
              <a:defRPr/>
            </a:pPr>
            <a:endParaRPr lang="en-US" sz="2800" dirty="0" smtClean="0">
              <a:cs typeface="+mn-cs"/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219200" y="3581400"/>
            <a:ext cx="7186613" cy="2286000"/>
            <a:chOff x="685800" y="2654700"/>
            <a:chExt cx="7427290" cy="191698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843304" y="3804888"/>
              <a:ext cx="7008920" cy="76679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defRPr/>
              </a:pPr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  <p:sp>
          <p:nvSpPr>
            <p:cNvPr id="91141" name="TextBox 5"/>
            <p:cNvSpPr txBox="1">
              <a:spLocks noChangeArrowheads="1"/>
            </p:cNvSpPr>
            <p:nvPr/>
          </p:nvSpPr>
          <p:spPr bwMode="auto">
            <a:xfrm>
              <a:off x="685800" y="2654700"/>
              <a:ext cx="1678945" cy="619425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Assess</a:t>
              </a:r>
            </a:p>
            <a:p>
              <a:pPr algn="ctr"/>
              <a:r>
                <a:rPr lang="en-US">
                  <a:solidFill>
                    <a:schemeClr val="bg1"/>
                  </a:solidFill>
                  <a:latin typeface="Corbel" pitchFamily="34" charset="0"/>
                </a:rPr>
                <a:t> </a:t>
              </a:r>
            </a:p>
          </p:txBody>
        </p:sp>
        <p:sp>
          <p:nvSpPr>
            <p:cNvPr id="91142" name="TextBox 6"/>
            <p:cNvSpPr txBox="1">
              <a:spLocks noChangeArrowheads="1"/>
            </p:cNvSpPr>
            <p:nvPr/>
          </p:nvSpPr>
          <p:spPr bwMode="auto">
            <a:xfrm>
              <a:off x="2339434" y="2654700"/>
              <a:ext cx="4173456" cy="619425"/>
            </a:xfrm>
            <a:prstGeom prst="rect">
              <a:avLst/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Train</a:t>
              </a:r>
            </a:p>
            <a:p>
              <a:pPr algn="ctr"/>
              <a:endParaRPr lang="en-US">
                <a:solidFill>
                  <a:schemeClr val="bg1"/>
                </a:solidFill>
                <a:latin typeface="Corbel" pitchFamily="34" charset="0"/>
              </a:endParaRPr>
            </a:p>
          </p:txBody>
        </p:sp>
        <p:sp>
          <p:nvSpPr>
            <p:cNvPr id="91143" name="TextBox 7"/>
            <p:cNvSpPr txBox="1">
              <a:spLocks noChangeArrowheads="1"/>
            </p:cNvSpPr>
            <p:nvPr/>
          </p:nvSpPr>
          <p:spPr bwMode="auto">
            <a:xfrm>
              <a:off x="6512890" y="2654701"/>
              <a:ext cx="1600200" cy="619425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chemeClr val="bg1"/>
                  </a:solidFill>
                  <a:latin typeface="Corbel" pitchFamily="34" charset="0"/>
                </a:rPr>
                <a:t>Assess</a:t>
              </a:r>
            </a:p>
            <a:p>
              <a:pPr algn="ctr"/>
              <a:endParaRPr lang="en-US">
                <a:solidFill>
                  <a:schemeClr val="bg1"/>
                </a:solidFill>
                <a:latin typeface="Corbel" pitchFamily="34" charset="0"/>
              </a:endParaRPr>
            </a:p>
          </p:txBody>
        </p:sp>
        <p:grpSp>
          <p:nvGrpSpPr>
            <p:cNvPr id="91144" name="Group 23"/>
            <p:cNvGrpSpPr>
              <a:grpSpLocks/>
            </p:cNvGrpSpPr>
            <p:nvPr/>
          </p:nvGrpSpPr>
          <p:grpSpPr bwMode="auto">
            <a:xfrm>
              <a:off x="1158266" y="3996587"/>
              <a:ext cx="6096002" cy="387140"/>
              <a:chOff x="1158266" y="3996587"/>
              <a:chExt cx="6096002" cy="387140"/>
            </a:xfrm>
          </p:grpSpPr>
          <p:sp>
            <p:nvSpPr>
              <p:cNvPr id="91146" name="TextBox 10"/>
              <p:cNvSpPr txBox="1">
                <a:spLocks noChangeArrowheads="1"/>
              </p:cNvSpPr>
              <p:nvPr/>
            </p:nvSpPr>
            <p:spPr bwMode="auto">
              <a:xfrm>
                <a:off x="1158266" y="3996587"/>
                <a:ext cx="1295400" cy="3871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chemeClr val="bg1"/>
                    </a:solidFill>
                    <a:latin typeface="Corbel" pitchFamily="34" charset="0"/>
                  </a:rPr>
                  <a:t>Explain</a:t>
                </a:r>
              </a:p>
            </p:txBody>
          </p:sp>
          <p:sp>
            <p:nvSpPr>
              <p:cNvPr id="91147" name="TextBox 11"/>
              <p:cNvSpPr txBox="1">
                <a:spLocks noChangeArrowheads="1"/>
              </p:cNvSpPr>
              <p:nvPr/>
            </p:nvSpPr>
            <p:spPr bwMode="auto">
              <a:xfrm>
                <a:off x="2682267" y="3996587"/>
                <a:ext cx="1295400" cy="3871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chemeClr val="bg1"/>
                    </a:solidFill>
                    <a:latin typeface="Corbel" pitchFamily="34" charset="0"/>
                  </a:rPr>
                  <a:t>Model</a:t>
                </a:r>
              </a:p>
            </p:txBody>
          </p:sp>
          <p:sp>
            <p:nvSpPr>
              <p:cNvPr id="91148" name="TextBox 12"/>
              <p:cNvSpPr txBox="1">
                <a:spLocks noChangeArrowheads="1"/>
              </p:cNvSpPr>
              <p:nvPr/>
            </p:nvSpPr>
            <p:spPr bwMode="auto">
              <a:xfrm>
                <a:off x="4206266" y="3996587"/>
                <a:ext cx="1295400" cy="3871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chemeClr val="bg1"/>
                    </a:solidFill>
                    <a:latin typeface="Corbel" pitchFamily="34" charset="0"/>
                  </a:rPr>
                  <a:t>Practice</a:t>
                </a:r>
              </a:p>
            </p:txBody>
          </p:sp>
          <p:sp>
            <p:nvSpPr>
              <p:cNvPr id="91149" name="TextBox 13"/>
              <p:cNvSpPr txBox="1">
                <a:spLocks noChangeArrowheads="1"/>
              </p:cNvSpPr>
              <p:nvPr/>
            </p:nvSpPr>
            <p:spPr bwMode="auto">
              <a:xfrm>
                <a:off x="5730267" y="3996587"/>
                <a:ext cx="1524001" cy="387140"/>
              </a:xfrm>
              <a:prstGeom prst="rect">
                <a:avLst/>
              </a:prstGeom>
              <a:noFill/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2400" b="1">
                    <a:solidFill>
                      <a:schemeClr val="bg1"/>
                    </a:solidFill>
                    <a:latin typeface="Corbel" pitchFamily="34" charset="0"/>
                  </a:rPr>
                  <a:t>Feedback</a:t>
                </a:r>
              </a:p>
            </p:txBody>
          </p:sp>
          <p:cxnSp>
            <p:nvCxnSpPr>
              <p:cNvPr id="91150" name="Straight Arrow Connector 14"/>
              <p:cNvCxnSpPr>
                <a:cxnSpLocks noChangeShapeType="1"/>
                <a:stCxn id="91146" idx="3"/>
                <a:endCxn id="91147" idx="1"/>
              </p:cNvCxnSpPr>
              <p:nvPr/>
            </p:nvCxnSpPr>
            <p:spPr bwMode="auto">
              <a:xfrm>
                <a:off x="2453667" y="4190157"/>
                <a:ext cx="228601" cy="1332"/>
              </a:xfrm>
              <a:prstGeom prst="straightConnector1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91151" name="Straight Arrow Connector 15"/>
              <p:cNvCxnSpPr>
                <a:cxnSpLocks noChangeShapeType="1"/>
              </p:cNvCxnSpPr>
              <p:nvPr/>
            </p:nvCxnSpPr>
            <p:spPr bwMode="auto">
              <a:xfrm>
                <a:off x="3993067" y="4188284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91152" name="Straight Arrow Connector 16"/>
              <p:cNvCxnSpPr>
                <a:cxnSpLocks noChangeShapeType="1"/>
              </p:cNvCxnSpPr>
              <p:nvPr/>
            </p:nvCxnSpPr>
            <p:spPr bwMode="auto">
              <a:xfrm>
                <a:off x="5489212" y="4188284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chemeClr val="bg1"/>
                </a:solidFill>
                <a:round/>
                <a:headEnd/>
                <a:tailEnd type="arrow" w="med" len="med"/>
              </a:ln>
            </p:spPr>
          </p:cxnSp>
        </p:grpSp>
        <p:sp>
          <p:nvSpPr>
            <p:cNvPr id="91145" name="Down Arrow 10"/>
            <p:cNvSpPr>
              <a:spLocks noChangeArrowheads="1"/>
            </p:cNvSpPr>
            <p:nvPr/>
          </p:nvSpPr>
          <p:spPr bwMode="auto">
            <a:xfrm>
              <a:off x="4088217" y="3299018"/>
              <a:ext cx="533166" cy="533826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sz="2400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CDC Uniform Definitions 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9538"/>
            <a:ext cx="7924800" cy="5249862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Neglect—Acts of Omission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Failure to provide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Physical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Emotional 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Medical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Educational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Failure to supervise 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Inadequate supervision </a:t>
            </a:r>
          </a:p>
          <a:p>
            <a:pPr marL="1143000" lvl="2" indent="-228600" eaLnBrk="1" hangingPunct="1">
              <a:defRPr/>
            </a:pPr>
            <a:r>
              <a:rPr lang="en-US" dirty="0" smtClean="0"/>
              <a:t>Exposure to violent environments </a:t>
            </a:r>
          </a:p>
          <a:p>
            <a:pPr marL="342900" indent="-342900"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 marL="1143000" lvl="2" indent="-228600" eaLnBrk="1" hangingPunct="1">
              <a:defRPr/>
            </a:pPr>
            <a:endParaRPr lang="en-US" dirty="0" smtClean="0"/>
          </a:p>
          <a:p>
            <a:pPr marL="742950" lvl="1" indent="-285750" eaLnBrk="1" hangingPunct="1">
              <a:defRPr/>
            </a:pPr>
            <a:endParaRPr lang="en-US" dirty="0" smtClean="0"/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SafeCare data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Many single-case studies 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Comparison group studies </a:t>
            </a:r>
          </a:p>
          <a:p>
            <a:pPr lvl="1" eaLnBrk="1" hangingPunct="1">
              <a:defRPr/>
            </a:pPr>
            <a:r>
              <a:rPr lang="en-US" dirty="0" smtClean="0"/>
              <a:t>SafeCare CA: SC reduced CM by 75%</a:t>
            </a:r>
          </a:p>
          <a:p>
            <a:pPr eaLnBrk="1" hangingPunct="1">
              <a:defRPr/>
            </a:pPr>
            <a:r>
              <a:rPr lang="en-US" dirty="0" smtClean="0">
                <a:cs typeface="+mn-cs"/>
              </a:rPr>
              <a:t>Oklahoma trials</a:t>
            </a:r>
          </a:p>
          <a:p>
            <a:pPr lvl="1" eaLnBrk="1" hangingPunct="1">
              <a:defRPr/>
            </a:pPr>
            <a:r>
              <a:rPr lang="en-US" dirty="0" smtClean="0"/>
              <a:t>Prevention trial </a:t>
            </a:r>
          </a:p>
          <a:p>
            <a:pPr lvl="2" eaLnBrk="1" hangingPunct="1">
              <a:defRPr/>
            </a:pPr>
            <a:r>
              <a:rPr lang="en-US" dirty="0" smtClean="0"/>
              <a:t>Positive parental report outcomes</a:t>
            </a:r>
          </a:p>
          <a:p>
            <a:pPr lvl="1" eaLnBrk="1" hangingPunct="1">
              <a:defRPr/>
            </a:pPr>
            <a:r>
              <a:rPr lang="en-US" dirty="0" smtClean="0"/>
              <a:t>Statewide trial </a:t>
            </a:r>
          </a:p>
          <a:p>
            <a:pPr lvl="2" eaLnBrk="1" hangingPunct="1">
              <a:defRPr/>
            </a:pPr>
            <a:r>
              <a:rPr lang="en-US" dirty="0" smtClean="0"/>
              <a:t>Family outcomes </a:t>
            </a:r>
          </a:p>
          <a:p>
            <a:pPr lvl="2" eaLnBrk="1" hangingPunct="1">
              <a:defRPr/>
            </a:pPr>
            <a:r>
              <a:rPr lang="en-US" dirty="0" smtClean="0"/>
              <a:t>provider outcomes</a:t>
            </a:r>
          </a:p>
          <a:p>
            <a:pPr lvl="1"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Comparison</a:t>
            </a:r>
            <a:endParaRPr lang="en-US" dirty="0">
              <a:cs typeface="+mj-c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648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HB, FC, and SC differ in many ways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Intensity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When it’s appropriate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Structure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Tailoring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Kitchen </a:t>
            </a:r>
            <a:r>
              <a:rPr lang="en-US" dirty="0" err="1" smtClean="0"/>
              <a:t>sinkness</a:t>
            </a:r>
            <a:r>
              <a:rPr lang="en-US" dirty="0" smtClean="0"/>
              <a:t>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Social </a:t>
            </a:r>
            <a:r>
              <a:rPr lang="en-US" dirty="0" err="1" smtClean="0"/>
              <a:t>workiness</a:t>
            </a:r>
            <a:r>
              <a:rPr lang="en-US" dirty="0" smtClean="0"/>
              <a:t>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These 3 interventions may actually be for different populations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Intervention considerations</a:t>
            </a:r>
            <a:endParaRPr lang="en-US" sz="4000" dirty="0"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524000"/>
            <a:ext cx="7543800" cy="990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Social ecological model: Useful to a point </a:t>
            </a:r>
            <a:endParaRPr lang="en-US" dirty="0">
              <a:cs typeface="+mn-cs"/>
            </a:endParaRPr>
          </a:p>
        </p:txBody>
      </p:sp>
      <p:pic>
        <p:nvPicPr>
          <p:cNvPr id="95235" name="Picture 1" descr="Exhibit 4-1 Conceptual Model of Child Negle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2362200"/>
            <a:ext cx="5334000" cy="40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Intervention considerations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343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Poverty is highly related to neglect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Neglect rate among low income is 46/1000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But </a:t>
            </a:r>
            <a:r>
              <a:rPr lang="en-US" u="sng" dirty="0" smtClean="0">
                <a:cs typeface="+mn-cs"/>
              </a:rPr>
              <a:t>non</a:t>
            </a:r>
            <a:r>
              <a:rPr lang="en-US" dirty="0" smtClean="0">
                <a:cs typeface="+mn-cs"/>
              </a:rPr>
              <a:t>-neglect rate is 954/1000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Poverty is a problem, but certainly not the whole story</a:t>
            </a:r>
          </a:p>
          <a:p>
            <a:pPr marL="342900" indent="-342900" eaLnBrk="1" hangingPunct="1">
              <a:defRPr/>
            </a:pPr>
            <a:r>
              <a:rPr lang="en-US" dirty="0" err="1" smtClean="0">
                <a:cs typeface="+mn-cs"/>
              </a:rPr>
              <a:t>Paxson</a:t>
            </a:r>
            <a:r>
              <a:rPr lang="en-US" dirty="0" smtClean="0">
                <a:cs typeface="+mn-cs"/>
              </a:rPr>
              <a:t> and </a:t>
            </a:r>
            <a:r>
              <a:rPr lang="en-US" dirty="0" err="1" smtClean="0">
                <a:cs typeface="+mn-cs"/>
              </a:rPr>
              <a:t>Wadfogel</a:t>
            </a:r>
            <a:r>
              <a:rPr lang="en-US" smtClean="0">
                <a:cs typeface="+mn-cs"/>
              </a:rPr>
              <a:t> (2003)</a:t>
            </a: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Intervention Considerations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315200" cy="4343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Is more better?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Not always;  Kaminski et al review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Attrition vs. self selection?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Shorter duration = greater reach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How to deal with “frequent flyers”?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We use an acute care model for all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How do we think about dealing with different kinds of neglect cases?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We don’t have good assessments</a:t>
            </a:r>
          </a:p>
          <a:p>
            <a:pPr marL="342900" indent="-342900" eaLnBrk="1" hangingPunct="1">
              <a:defRPr/>
            </a:pPr>
            <a:endParaRPr lang="en-US" sz="2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1430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Chronic neglect cases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315200" cy="4038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Some families have multiple and recurrent referrals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Large % of cases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Use high % of all resources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How do they respond to services?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Are there distinct patterns of service response? </a:t>
            </a:r>
          </a:p>
          <a:p>
            <a:pPr marL="342900" indent="-342900" eaLnBrk="1" hangingPunct="1">
              <a:defRPr/>
            </a:pPr>
            <a:endParaRPr lang="en-US" sz="2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Service response trajectories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4495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OK statewide data (N ~ 2100)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Goal: to describe service response patterns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What patterns are associated with </a:t>
            </a:r>
            <a:r>
              <a:rPr lang="en-US" dirty="0" err="1" smtClean="0"/>
              <a:t>chronicity</a:t>
            </a:r>
            <a:r>
              <a:rPr lang="en-US" dirty="0" smtClean="0"/>
              <a:t>?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What patterns are associated with recidivism? 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Methods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24000"/>
            <a:ext cx="7315200" cy="4495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Create overall risk measure (latent class analysis)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Depression, child abuse potential, substance use, family resources, etc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Examine changes in this risk measure over time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Before </a:t>
            </a:r>
            <a:r>
              <a:rPr lang="en-US" sz="2400" dirty="0" err="1" smtClean="0"/>
              <a:t>tx</a:t>
            </a:r>
            <a:r>
              <a:rPr lang="en-US" sz="2400" dirty="0" smtClean="0"/>
              <a:t>; After </a:t>
            </a:r>
            <a:r>
              <a:rPr lang="en-US" sz="2400" dirty="0" err="1" smtClean="0"/>
              <a:t>tx</a:t>
            </a:r>
            <a:r>
              <a:rPr lang="en-US" sz="2400" dirty="0" smtClean="0"/>
              <a:t>;  6m follow up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Look at response to services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Understand whether response patterns are related to </a:t>
            </a:r>
            <a:r>
              <a:rPr lang="en-US" sz="2800" dirty="0" err="1" smtClean="0">
                <a:cs typeface="+mn-cs"/>
              </a:rPr>
              <a:t>chronicity</a:t>
            </a:r>
            <a:r>
              <a:rPr lang="en-US" sz="2800" dirty="0" smtClean="0">
                <a:cs typeface="+mn-cs"/>
              </a:rPr>
              <a:t> of CM reports</a:t>
            </a:r>
          </a:p>
          <a:p>
            <a:pPr marL="342900" indent="-342900" eaLnBrk="1" hangingPunct="1">
              <a:defRPr/>
            </a:pPr>
            <a:endParaRPr lang="en-US" sz="2800" dirty="0" smtClean="0">
              <a:cs typeface="+mn-cs"/>
            </a:endParaRPr>
          </a:p>
          <a:p>
            <a:pPr marL="742950" lvl="1" indent="-285750" eaLnBrk="1" hangingPunct="1">
              <a:defRPr/>
            </a:pPr>
            <a:endParaRPr lang="en-US" sz="2400" dirty="0" smtClean="0"/>
          </a:p>
          <a:p>
            <a:pPr marL="342900" indent="-342900" eaLnBrk="1" hangingPunct="1">
              <a:defRPr/>
            </a:pPr>
            <a:endParaRPr lang="en-US" sz="28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cs typeface="+mj-cs"/>
              </a:rPr>
              <a:t>Service Response Trajectories </a:t>
            </a:r>
            <a:endParaRPr lang="en-US" sz="3600" b="1" dirty="0">
              <a:cs typeface="+mj-cs"/>
            </a:endParaRPr>
          </a:p>
        </p:txBody>
      </p:sp>
      <p:graphicFrame>
        <p:nvGraphicFramePr>
          <p:cNvPr id="93186" name="Content Placeholder 3"/>
          <p:cNvGraphicFramePr>
            <a:graphicFrameLocks/>
          </p:cNvGraphicFramePr>
          <p:nvPr/>
        </p:nvGraphicFramePr>
        <p:xfrm>
          <a:off x="1219200" y="1676400"/>
          <a:ext cx="7019925" cy="4306888"/>
        </p:xfrm>
        <a:graphic>
          <a:graphicData uri="http://schemas.openxmlformats.org/presentationml/2006/ole">
            <p:oleObj spid="_x0000_s93186" name="Worksheet" r:id="rId4" imgW="7019925" imgH="4305300" progId="Excel.Sheet.8">
              <p:embed/>
            </p:oleObj>
          </a:graphicData>
        </a:graphic>
      </p:graphicFrame>
      <p:sp>
        <p:nvSpPr>
          <p:cNvPr id="93188" name="TextBox 5"/>
          <p:cNvSpPr txBox="1">
            <a:spLocks noChangeArrowheads="1"/>
          </p:cNvSpPr>
          <p:nvPr/>
        </p:nvSpPr>
        <p:spPr bwMode="auto">
          <a:xfrm rot="-5400000">
            <a:off x="452438" y="3205162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Risk</a:t>
            </a:r>
            <a:endParaRPr lang="en-US">
              <a:solidFill>
                <a:srgbClr val="FFFF00"/>
              </a:solidFill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562600" y="1905000"/>
            <a:ext cx="546100" cy="1970088"/>
            <a:chOff x="4674381" y="1933179"/>
            <a:chExt cx="545676" cy="2359685"/>
          </a:xfrm>
        </p:grpSpPr>
        <p:sp>
          <p:nvSpPr>
            <p:cNvPr id="8" name="Right Arrow 7"/>
            <p:cNvSpPr/>
            <p:nvPr/>
          </p:nvSpPr>
          <p:spPr>
            <a:xfrm rot="13043048">
              <a:off x="4817145" y="3908774"/>
              <a:ext cx="402912" cy="384090"/>
            </a:xfrm>
            <a:prstGeom prst="rightArrow">
              <a:avLst>
                <a:gd name="adj1" fmla="val 61150"/>
                <a:gd name="adj2" fmla="val 50000"/>
              </a:avLst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Right Arrow 9"/>
            <p:cNvSpPr/>
            <p:nvPr/>
          </p:nvSpPr>
          <p:spPr>
            <a:xfrm rot="6630443">
              <a:off x="4569968" y="2037592"/>
              <a:ext cx="513388" cy="304563"/>
            </a:xfrm>
            <a:prstGeom prst="rightArrow">
              <a:avLst>
                <a:gd name="adj1" fmla="val 61150"/>
                <a:gd name="adj2" fmla="val 50000"/>
              </a:avLst>
            </a:prstGeom>
            <a:solidFill>
              <a:srgbClr val="C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1066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Do we need a range of service responses?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4191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We give most everyone an episodic, acute-case services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Some families may need a ‘maintenance’ model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Others may need “boosters”</a:t>
            </a:r>
          </a:p>
          <a:p>
            <a:pPr marL="342900" indent="-342900" eaLnBrk="1" hangingPunct="1"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28688" y="901700"/>
            <a:ext cx="3398837" cy="11080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u="sng" dirty="0" smtClean="0">
                <a:cs typeface="+mj-cs"/>
              </a:rPr>
              <a:t>Prevalence of Maltreatment Types:   CPS</a:t>
            </a:r>
            <a:endParaRPr lang="en-US" sz="2800" u="sng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7388" y="688975"/>
            <a:ext cx="4902200" cy="5721350"/>
          </a:xfrm>
        </p:spPr>
        <p:txBody>
          <a:bodyPr/>
          <a:lstStyle/>
          <a:p>
            <a:pPr marL="342900" indent="-342900" eaLnBrk="1" hangingPunct="1">
              <a:buFontTx/>
              <a:buNone/>
              <a:defRPr/>
            </a:pPr>
            <a:r>
              <a:rPr lang="en-US" b="1" u="sng" dirty="0" smtClean="0">
                <a:cs typeface="+mn-cs"/>
              </a:rPr>
              <a:t>Types of Abuse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879475" y="1970088"/>
            <a:ext cx="3506788" cy="4221162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cs typeface="+mn-cs"/>
              </a:rPr>
              <a:t>3.2 million reports abuse/neglect.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cs typeface="+mn-cs"/>
              </a:rPr>
              <a:t>794,000 children substantiated.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cs typeface="+mn-cs"/>
              </a:rPr>
              <a:t>59% were neglect, 72.1% if consider multiple maltreatments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US" sz="2400" dirty="0" smtClean="0">
                <a:cs typeface="+mn-cs"/>
              </a:rPr>
              <a:t>Past findings suggest caseworkers less likely to substantiate neglect referrals</a:t>
            </a:r>
            <a:endParaRPr lang="en-US" sz="2400" dirty="0"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</a:rPr>
              <a:t>DHHS, 2009</a:t>
            </a:r>
          </a:p>
        </p:txBody>
      </p:sp>
      <p:pic>
        <p:nvPicPr>
          <p:cNvPr id="22533" name="Picture 15" descr="Maltreatment Pie Chart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52975" y="1319213"/>
            <a:ext cx="3454400" cy="3922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098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What about partner violence?</a:t>
            </a:r>
            <a:endParaRPr lang="en-US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2390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cs typeface="+mj-cs"/>
              </a:rPr>
              <a:t>Partner violence and child maltreatment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315200" cy="3657600"/>
          </a:xfrm>
        </p:spPr>
        <p:txBody>
          <a:bodyPr/>
          <a:lstStyle/>
          <a:p>
            <a:pPr marL="0" indent="0" defTabSz="912813" eaLnBrk="1" hangingPunct="1">
              <a:buFontTx/>
              <a:buNone/>
              <a:defRPr/>
            </a:pPr>
            <a:r>
              <a:rPr lang="en-US" sz="2800" dirty="0" smtClean="0">
                <a:effectLst/>
                <a:ea typeface="ＭＳ Ｐゴシック" pitchFamily="34" charset="-128"/>
                <a:cs typeface="+mn-cs"/>
              </a:rPr>
              <a:t>Why consider them together? </a:t>
            </a:r>
          </a:p>
          <a:p>
            <a:pPr marL="465138" indent="-465138" defTabSz="912813" eaLnBrk="1" hangingPunct="1">
              <a:buFontTx/>
              <a:buAutoNum type="arabicPeriod"/>
              <a:defRPr/>
            </a:pPr>
            <a:r>
              <a:rPr lang="en-US" sz="2800" dirty="0" smtClean="0">
                <a:effectLst/>
                <a:ea typeface="ＭＳ Ｐゴシック" pitchFamily="34" charset="-128"/>
                <a:cs typeface="+mn-cs"/>
              </a:rPr>
              <a:t>Large overlap between IPV and CM</a:t>
            </a:r>
          </a:p>
          <a:p>
            <a:pPr marL="465138" indent="-465138" defTabSz="912813" eaLnBrk="1" hangingPunct="1">
              <a:buFontTx/>
              <a:buAutoNum type="arabicPeriod"/>
              <a:defRPr/>
            </a:pPr>
            <a:r>
              <a:rPr lang="en-US" sz="2800" dirty="0" smtClean="0">
                <a:effectLst/>
                <a:ea typeface="ＭＳ Ｐゴシック" pitchFamily="34" charset="-128"/>
                <a:cs typeface="+mn-cs"/>
              </a:rPr>
              <a:t>Detrimental effects of IPV</a:t>
            </a:r>
          </a:p>
          <a:p>
            <a:pPr marL="465138" indent="-465138" defTabSz="912813" eaLnBrk="1" hangingPunct="1">
              <a:buFontTx/>
              <a:buAutoNum type="arabicPeriod"/>
              <a:defRPr/>
            </a:pPr>
            <a:r>
              <a:rPr lang="en-US" sz="2800" dirty="0" smtClean="0">
                <a:effectLst/>
                <a:ea typeface="ＭＳ Ｐゴシック" pitchFamily="34" charset="-128"/>
                <a:cs typeface="+mn-cs"/>
              </a:rPr>
              <a:t>Partner violence can attenuate the impact of other programs</a:t>
            </a:r>
          </a:p>
          <a:p>
            <a:pPr marL="465138" indent="-465138" defTabSz="912813" eaLnBrk="1" hangingPunct="1">
              <a:buFontTx/>
              <a:buAutoNum type="arabicPeriod"/>
              <a:defRPr/>
            </a:pPr>
            <a:r>
              <a:rPr lang="en-US" sz="2800" dirty="0" smtClean="0">
                <a:effectLst/>
                <a:ea typeface="ＭＳ Ｐゴシック" pitchFamily="34" charset="-128"/>
                <a:cs typeface="+mn-cs"/>
              </a:rPr>
              <a:t>Common risk factors for CM and IPV</a:t>
            </a:r>
          </a:p>
          <a:p>
            <a:pPr marL="0" indent="0" defTabSz="912813" eaLnBrk="1" hangingPunct="1">
              <a:buFontTx/>
              <a:buNone/>
              <a:defRPr/>
            </a:pP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543800" cy="762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cs typeface="+mj-cs"/>
              </a:rPr>
              <a:t>What works in IPV prevention? 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772400" cy="1219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Short answer: Not a lot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Where has most research been conducted?  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24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sz="2400" dirty="0" smtClean="0">
              <a:cs typeface="+mn-cs"/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1066800" y="3124200"/>
            <a:ext cx="7010400" cy="2057400"/>
            <a:chOff x="1066800" y="2819400"/>
            <a:chExt cx="7010400" cy="2057400"/>
          </a:xfrm>
        </p:grpSpPr>
        <p:grpSp>
          <p:nvGrpSpPr>
            <p:cNvPr id="111620" name="Group 15"/>
            <p:cNvGrpSpPr>
              <a:grpSpLocks/>
            </p:cNvGrpSpPr>
            <p:nvPr/>
          </p:nvGrpSpPr>
          <p:grpSpPr bwMode="auto">
            <a:xfrm>
              <a:off x="1066800" y="2819400"/>
              <a:ext cx="7010400" cy="2057400"/>
              <a:chOff x="1066800" y="2514600"/>
              <a:chExt cx="7010400" cy="2057400"/>
            </a:xfrm>
          </p:grpSpPr>
          <p:sp>
            <p:nvSpPr>
              <p:cNvPr id="8" name="Right Arrow 7"/>
              <p:cNvSpPr/>
              <p:nvPr/>
            </p:nvSpPr>
            <p:spPr>
              <a:xfrm>
                <a:off x="1066800" y="3048000"/>
                <a:ext cx="7010400" cy="762000"/>
              </a:xfrm>
              <a:prstGeom prst="rightArrow">
                <a:avLst/>
              </a:prstGeom>
              <a:solidFill>
                <a:schemeClr val="accent5">
                  <a:lumMod val="25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1624" name="TextBox 9"/>
              <p:cNvSpPr txBox="1">
                <a:spLocks noChangeArrowheads="1"/>
              </p:cNvSpPr>
              <p:nvPr/>
            </p:nvSpPr>
            <p:spPr bwMode="auto">
              <a:xfrm>
                <a:off x="1066800" y="2514600"/>
                <a:ext cx="14478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800">
                    <a:solidFill>
                      <a:srgbClr val="FFFF00"/>
                    </a:solidFill>
                  </a:rPr>
                  <a:t>Primary</a:t>
                </a:r>
                <a:r>
                  <a:rPr lang="en-US" sz="2800"/>
                  <a:t> </a:t>
                </a:r>
              </a:p>
            </p:txBody>
          </p:sp>
          <p:sp>
            <p:nvSpPr>
              <p:cNvPr id="111625" name="TextBox 10"/>
              <p:cNvSpPr txBox="1">
                <a:spLocks noChangeArrowheads="1"/>
              </p:cNvSpPr>
              <p:nvPr/>
            </p:nvSpPr>
            <p:spPr bwMode="auto">
              <a:xfrm>
                <a:off x="3657600" y="2514600"/>
                <a:ext cx="22098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800">
                    <a:solidFill>
                      <a:srgbClr val="FFFF00"/>
                    </a:solidFill>
                  </a:rPr>
                  <a:t>Secondary</a:t>
                </a:r>
                <a:r>
                  <a:rPr lang="en-US" sz="2800"/>
                  <a:t> </a:t>
                </a:r>
              </a:p>
            </p:txBody>
          </p:sp>
          <p:sp>
            <p:nvSpPr>
              <p:cNvPr id="111626" name="TextBox 11"/>
              <p:cNvSpPr txBox="1">
                <a:spLocks noChangeArrowheads="1"/>
              </p:cNvSpPr>
              <p:nvPr/>
            </p:nvSpPr>
            <p:spPr bwMode="auto">
              <a:xfrm>
                <a:off x="6553200" y="2514600"/>
                <a:ext cx="1524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sz="2800">
                    <a:solidFill>
                      <a:srgbClr val="FFFF00"/>
                    </a:solidFill>
                  </a:rPr>
                  <a:t>Tertiary</a:t>
                </a:r>
                <a:endParaRPr lang="en-US" sz="2800"/>
              </a:p>
            </p:txBody>
          </p:sp>
          <p:sp>
            <p:nvSpPr>
              <p:cNvPr id="13" name="Right Arrow 12"/>
              <p:cNvSpPr/>
              <p:nvPr/>
            </p:nvSpPr>
            <p:spPr>
              <a:xfrm rot="16200000">
                <a:off x="990600" y="3886200"/>
                <a:ext cx="838200" cy="533400"/>
              </a:xfrm>
              <a:prstGeom prst="rightArrow">
                <a:avLst/>
              </a:prstGeom>
              <a:solidFill>
                <a:srgbClr val="0070C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4" name="Right Arrow 13"/>
              <p:cNvSpPr/>
              <p:nvPr/>
            </p:nvSpPr>
            <p:spPr>
              <a:xfrm rot="16200000">
                <a:off x="7086600" y="3886200"/>
                <a:ext cx="838200" cy="533400"/>
              </a:xfrm>
              <a:prstGeom prst="rightArrow">
                <a:avLst/>
              </a:prstGeom>
              <a:solidFill>
                <a:srgbClr val="0070C0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4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2590800" y="4191000"/>
              <a:ext cx="4038600" cy="609600"/>
            </a:xfrm>
            <a:prstGeom prst="rect">
              <a:avLst/>
            </a:prstGeom>
            <a:solidFill>
              <a:srgbClr val="0070C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1622" name="TextBox 18"/>
            <p:cNvSpPr txBox="1">
              <a:spLocks noChangeArrowheads="1"/>
            </p:cNvSpPr>
            <p:nvPr/>
          </p:nvSpPr>
          <p:spPr bwMode="auto">
            <a:xfrm>
              <a:off x="3733800" y="4267200"/>
              <a:ext cx="1676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US" sz="2800">
                  <a:solidFill>
                    <a:srgbClr val="FFFF00"/>
                  </a:solidFill>
                </a:rPr>
                <a:t>GAP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90600"/>
            <a:ext cx="76200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What do most home-based programs do about IPV? 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620000" cy="3886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Refer &amp; Support; maybe safety planning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Duggan (2004), Most providers don’t know what to do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Most families don’t get assessed (Hazen 2007)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Wash State uses 1 question (English 09)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No curricula for in-home intervention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620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What should an home-based IPV intervention include? 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467600" cy="4191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“There is nothing so practical as a good theory”,  Kurt </a:t>
            </a:r>
            <a:r>
              <a:rPr lang="en-US" sz="2800" dirty="0" err="1" smtClean="0">
                <a:cs typeface="+mn-cs"/>
              </a:rPr>
              <a:t>Lewin</a:t>
            </a:r>
            <a:r>
              <a:rPr lang="en-US" sz="2800" dirty="0" smtClean="0">
                <a:cs typeface="+mn-cs"/>
              </a:rPr>
              <a:t> (1951)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Controversy: Feminist vs. conflict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IPV is not a unitary construct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Different forms of violence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Different motives and precipitants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One explanation =  too simple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Terroristic and situational violence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Likely a need for multiple interventions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239000" cy="990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cs typeface="+mj-cs"/>
              </a:rPr>
              <a:t>What does IPV in child welfare populations look like?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3962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English, </a:t>
            </a:r>
            <a:r>
              <a:rPr lang="en-US" sz="2800" dirty="0" err="1" smtClean="0">
                <a:cs typeface="+mn-cs"/>
              </a:rPr>
              <a:t>Silovksy</a:t>
            </a:r>
            <a:r>
              <a:rPr lang="en-US" sz="2800" dirty="0" smtClean="0">
                <a:cs typeface="+mn-cs"/>
              </a:rPr>
              <a:t>, Windham, Hazen etc.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Partner violence rates are high (40%)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Most IPV is: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Conflict-related &amp; low level (English)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Bi-directional, both partners perpetrate (all)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Includes psychological abuse </a:t>
            </a:r>
          </a:p>
          <a:p>
            <a:pPr marL="342900" indent="-342900" eaLnBrk="1" hangingPunct="1">
              <a:defRPr/>
            </a:pPr>
            <a:r>
              <a:rPr lang="en-US" sz="2800" dirty="0" err="1" smtClean="0">
                <a:cs typeface="+mn-cs"/>
              </a:rPr>
              <a:t>Conflictual</a:t>
            </a:r>
            <a:r>
              <a:rPr lang="en-US" sz="2800" dirty="0" smtClean="0">
                <a:cs typeface="+mn-cs"/>
              </a:rPr>
              <a:t> interactions are general</a:t>
            </a:r>
            <a:endParaRPr lang="en-US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69342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Other relevant points to consider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391400" cy="4724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Bidirectional IPV = higher likelihood of injury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Bidirectional IPV = very consequential to child outcomes</a:t>
            </a:r>
            <a:endParaRPr lang="en-US" sz="2400" b="0" dirty="0" smtClean="0">
              <a:cs typeface="+mn-cs"/>
            </a:endParaRPr>
          </a:p>
          <a:p>
            <a:pPr marL="742950" lvl="1" indent="-285750" eaLnBrk="1" hangingPunct="1">
              <a:defRPr/>
            </a:pPr>
            <a:r>
              <a:rPr lang="en-US" sz="1800" dirty="0" smtClean="0"/>
              <a:t>English et al (2009);  Windham et al. (2004)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Partner violence is often related to generalized aggression</a:t>
            </a:r>
          </a:p>
          <a:p>
            <a:pPr marL="342900" indent="-342900" eaLnBrk="1" hangingPunct="1">
              <a:defRPr/>
            </a:pPr>
            <a:r>
              <a:rPr lang="en-US" sz="2400" dirty="0" smtClean="0">
                <a:cs typeface="+mn-cs"/>
              </a:rPr>
              <a:t>Family conflict patterns predict partner violence</a:t>
            </a:r>
          </a:p>
          <a:p>
            <a:pPr marL="342900" indent="-342900" eaLnBrk="1" hangingPunct="1">
              <a:defRPr/>
            </a:pPr>
            <a:r>
              <a:rPr lang="en-US" sz="2400" dirty="0" err="1" smtClean="0">
                <a:cs typeface="+mn-cs"/>
              </a:rPr>
              <a:t>Assortative</a:t>
            </a:r>
            <a:r>
              <a:rPr lang="en-US" sz="2400" dirty="0" smtClean="0">
                <a:cs typeface="+mn-cs"/>
              </a:rPr>
              <a:t> partnering</a:t>
            </a:r>
          </a:p>
          <a:p>
            <a:pPr marL="742950" lvl="1" indent="-285750" eaLnBrk="1" hangingPunct="1">
              <a:defRPr/>
            </a:pPr>
            <a:r>
              <a:rPr lang="en-US" sz="1800" dirty="0" smtClean="0"/>
              <a:t>Violence-prone individuals tend to  find each other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Putting it together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7239000" cy="460375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Providers with few tools to assess or intervene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Lots of conflict between family members and others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Poor conflict resolution skills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Conflict may escalate 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Few positive interaction skills</a:t>
            </a:r>
            <a:endParaRPr lang="en-US" sz="28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>
                <a:cs typeface="+mj-cs"/>
              </a:rPr>
              <a:t>Possible intervention points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343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Relationship skills training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Active listening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Assertive communications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Time outs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How to talk about problems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Problem solving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Thorough assessment needed</a:t>
            </a:r>
          </a:p>
          <a:p>
            <a:pPr marL="742950" lvl="1" indent="-285750"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72390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Part III: Dissemination  and implementation issues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438400"/>
            <a:ext cx="7315200" cy="3810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What is dissemination?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targeted distribution of info to specific audiences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What is implementation?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Adoption and integration of EBP into existing service systems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1163637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Neglect Prevalence by Age and Race</a:t>
            </a:r>
            <a:endParaRPr lang="en-US" sz="32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696200" cy="2438400"/>
          </a:xfrm>
        </p:spPr>
        <p:txBody>
          <a:bodyPr/>
          <a:lstStyle/>
          <a:p>
            <a:pPr defTabSz="912813" eaLnBrk="1" hangingPunct="1">
              <a:defRPr/>
            </a:pPr>
            <a:endParaRPr lang="en-US" sz="240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In terms of neglect, 61.2% of substantiated cases was for children under age 7. </a:t>
            </a:r>
          </a:p>
          <a:p>
            <a:pPr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Disproportional according to race: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 Of the victims of all maltreatments, 45.4 percent were White, but only 36.4 percent of medical neglect victims were White. </a:t>
            </a:r>
          </a:p>
          <a:p>
            <a:pPr lvl="1" defTabSz="912813" eaLnBrk="1" hangingPunct="1">
              <a:defRPr/>
            </a:pPr>
            <a:r>
              <a:rPr lang="en-US" sz="2400" b="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African-Americans comprised 21.4 percent of all victims, but 35.3 percent of medical neglect victims</a:t>
            </a:r>
          </a:p>
          <a:p>
            <a:pPr defTabSz="912813" eaLnBrk="1" hangingPunct="1">
              <a:defRPr/>
            </a:pPr>
            <a:endParaRPr lang="en-US" sz="2400" b="0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6962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Dissemination models</a:t>
            </a:r>
            <a:endParaRPr lang="en-US" dirty="0">
              <a:cs typeface="+mj-cs"/>
            </a:endParaRPr>
          </a:p>
        </p:txBody>
      </p:sp>
      <p:pic>
        <p:nvPicPr>
          <p:cNvPr id="3" name="Picture 3" descr="baseball-fiel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352800"/>
            <a:ext cx="3352800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blacksox 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4267200"/>
            <a:ext cx="3608388" cy="196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990600" y="2743200"/>
            <a:ext cx="365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ahoma" pitchFamily="34" charset="0"/>
              </a:rPr>
              <a:t>If we build it…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6800" y="3733800"/>
            <a:ext cx="358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Tahoma" pitchFamily="34" charset="0"/>
              </a:rPr>
              <a:t>They will come… </a:t>
            </a:r>
          </a:p>
        </p:txBody>
      </p:sp>
      <p:sp>
        <p:nvSpPr>
          <p:cNvPr id="122886" name="TextBox 7"/>
          <p:cNvSpPr txBox="1">
            <a:spLocks noChangeArrowheads="1"/>
          </p:cNvSpPr>
          <p:nvPr/>
        </p:nvSpPr>
        <p:spPr bwMode="auto">
          <a:xfrm>
            <a:off x="990600" y="1752600"/>
            <a:ext cx="518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3600" b="1">
                <a:solidFill>
                  <a:schemeClr val="bg1"/>
                </a:solidFill>
                <a:latin typeface="Tahoma" pitchFamily="34" charset="0"/>
              </a:rPr>
              <a:t>If we build it model…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7724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What really happens… We build it, and…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772400" cy="2286000"/>
          </a:xfrm>
        </p:spPr>
        <p:txBody>
          <a:bodyPr/>
          <a:lstStyle/>
          <a:p>
            <a:pPr marL="342900" indent="-342900" algn="ctr" eaLnBrk="1" hangingPunct="1">
              <a:buFontTx/>
              <a:buNone/>
              <a:defRPr/>
            </a:pPr>
            <a:r>
              <a:rPr lang="en-US" sz="3600" dirty="0" smtClean="0">
                <a:cs typeface="+mn-cs"/>
              </a:rPr>
              <a:t>They don’t like it </a:t>
            </a:r>
          </a:p>
          <a:p>
            <a:pPr marL="342900" indent="-342900" eaLnBrk="1" hangingPunct="1">
              <a:defRPr/>
            </a:pPr>
            <a:endParaRPr lang="en-US" sz="24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  <p:sp>
        <p:nvSpPr>
          <p:cNvPr id="124931" name="Rectangle 3"/>
          <p:cNvSpPr txBox="1">
            <a:spLocks noChangeArrowheads="1"/>
          </p:cNvSpPr>
          <p:nvPr/>
        </p:nvSpPr>
        <p:spPr bwMode="auto">
          <a:xfrm>
            <a:off x="990600" y="2895600"/>
            <a:ext cx="71628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1163" indent="-342900" defTabSz="914400">
              <a:lnSpc>
                <a:spcPct val="90000"/>
              </a:lnSpc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</a:pP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4478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19400"/>
            <a:ext cx="7315200" cy="2667000"/>
          </a:xfrm>
        </p:spPr>
        <p:txBody>
          <a:bodyPr/>
          <a:lstStyle/>
          <a:p>
            <a:pPr marL="342900" indent="-342900" algn="ctr" eaLnBrk="1" hangingPunct="1">
              <a:buFontTx/>
              <a:buNone/>
              <a:defRPr/>
            </a:pPr>
            <a:r>
              <a:rPr lang="en-US" sz="3600" dirty="0" smtClean="0">
                <a:cs typeface="+mn-cs"/>
              </a:rPr>
              <a:t>They think they already have it</a:t>
            </a:r>
          </a:p>
          <a:p>
            <a:pPr marL="342900" indent="-342900" eaLnBrk="1" hangingPunct="1"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19400"/>
            <a:ext cx="7315200" cy="2667000"/>
          </a:xfrm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dirty="0" smtClean="0">
                <a:cs typeface="+mn-cs"/>
              </a:rPr>
              <a:t>They want to come, but their bosses won’t let them</a:t>
            </a:r>
          </a:p>
          <a:p>
            <a:pPr marL="342900" indent="-342900" eaLnBrk="1" hangingPunct="1"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7315200" cy="990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0"/>
            <a:ext cx="7315200" cy="2438400"/>
          </a:xfrm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dirty="0" smtClean="0">
                <a:cs typeface="+mn-cs"/>
              </a:rPr>
              <a:t>They can’t afford a ticket 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971800"/>
            <a:ext cx="7315200" cy="2514600"/>
          </a:xfrm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dirty="0" smtClean="0">
                <a:cs typeface="+mn-cs"/>
              </a:rPr>
              <a:t>They can’t find the stadium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19400"/>
            <a:ext cx="7315200" cy="2667000"/>
          </a:xfrm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dirty="0" smtClean="0">
                <a:cs typeface="+mn-cs"/>
              </a:rPr>
              <a:t>They’ll come, get it, but then rebuild it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7315200" cy="655638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 really happens… We build it, and…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895600"/>
            <a:ext cx="7315200" cy="2057400"/>
          </a:xfrm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sz="3600" dirty="0" smtClean="0">
                <a:cs typeface="+mn-cs"/>
              </a:rPr>
              <a:t>They LOVE it and want 100 more, RIGHT NOW!! 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The Lesson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We have to think about how we disseminate programs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If you are buyer, pay attention to dissemination and implementation methods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848600" cy="838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600" dirty="0" smtClean="0">
                <a:cs typeface="+mj-cs"/>
              </a:rPr>
              <a:t>Program Implementation</a:t>
            </a:r>
            <a:endParaRPr lang="en-US" sz="36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391400" cy="4343400"/>
          </a:xfrm>
        </p:spPr>
        <p:txBody>
          <a:bodyPr>
            <a:normAutofit/>
          </a:bodyPr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What is implementation?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“A set of activities designed to put a program of known dimension into practice” (</a:t>
            </a:r>
            <a:r>
              <a:rPr lang="en-US" sz="2400" dirty="0" err="1" smtClean="0"/>
              <a:t>Fixsen</a:t>
            </a:r>
            <a:r>
              <a:rPr lang="en-US" sz="2400" dirty="0" smtClean="0"/>
              <a:t> et al 2005)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Or, ”Doing what you set out to do”</a:t>
            </a:r>
          </a:p>
          <a:p>
            <a:pPr marL="742950" lvl="1" indent="-285750" eaLnBrk="1" hangingPunct="1">
              <a:defRPr/>
            </a:pPr>
            <a:r>
              <a:rPr lang="en-US" sz="2400" u="sng" dirty="0" smtClean="0"/>
              <a:t>Known dimension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A </a:t>
            </a:r>
            <a:r>
              <a:rPr lang="en-US" sz="2400" u="sng" dirty="0" smtClean="0"/>
              <a:t>set</a:t>
            </a:r>
            <a:r>
              <a:rPr lang="en-US" sz="2400" dirty="0" smtClean="0"/>
              <a:t> of activities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There is a process to attend to regarding those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863600"/>
            <a:ext cx="7315200" cy="55403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cs typeface="+mj-cs"/>
              </a:rPr>
              <a:t>National Incidence Study of Child Abuse and Neglect-4</a:t>
            </a:r>
            <a:endParaRPr lang="en-US" sz="3200" dirty="0">
              <a:cs typeface="+mj-cs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CPS data + reports from sentinel agencies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Collect data in 122 counties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Categorize harmed vs. endangered children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Abuse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physical, sexual, emotional</a:t>
            </a:r>
          </a:p>
          <a:p>
            <a:pPr defTabSz="912813" eaLnBrk="1" hangingPunct="1">
              <a:defRPr/>
            </a:pP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  <a:cs typeface="+mn-cs"/>
              </a:rPr>
              <a:t>Neglect</a:t>
            </a:r>
          </a:p>
          <a:p>
            <a:pPr lvl="1" defTabSz="912813" eaLnBrk="1" hangingPunct="1">
              <a:defRPr/>
            </a:pPr>
            <a:r>
              <a:rPr lang="en-US" sz="2000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/>
              </a:rPr>
              <a:t>physical, emotional, educational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1066800"/>
            <a:ext cx="7315200" cy="655638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Most common implementation model… </a:t>
            </a:r>
            <a:endParaRPr lang="en-US" dirty="0">
              <a:cs typeface="+mj-cs"/>
            </a:endParaRPr>
          </a:p>
        </p:txBody>
      </p:sp>
      <p:grpSp>
        <p:nvGrpSpPr>
          <p:cNvPr id="135170" name="Group 8"/>
          <p:cNvGrpSpPr>
            <a:grpSpLocks/>
          </p:cNvGrpSpPr>
          <p:nvPr/>
        </p:nvGrpSpPr>
        <p:grpSpPr bwMode="auto">
          <a:xfrm>
            <a:off x="2133600" y="2286000"/>
            <a:ext cx="4419600" cy="3276600"/>
            <a:chOff x="2286000" y="2971800"/>
            <a:chExt cx="4419600" cy="3276600"/>
          </a:xfrm>
        </p:grpSpPr>
        <p:sp>
          <p:nvSpPr>
            <p:cNvPr id="135172" name="Text Box 4"/>
            <p:cNvSpPr txBox="1">
              <a:spLocks noChangeArrowheads="1"/>
            </p:cNvSpPr>
            <p:nvPr/>
          </p:nvSpPr>
          <p:spPr bwMode="auto">
            <a:xfrm>
              <a:off x="2286000" y="3399183"/>
              <a:ext cx="4419600" cy="2308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/>
              <a:r>
                <a:rPr lang="en-US" sz="4800">
                  <a:solidFill>
                    <a:schemeClr val="bg1"/>
                  </a:solidFill>
                </a:rPr>
                <a:t>Train </a:t>
              </a:r>
            </a:p>
            <a:p>
              <a:pPr algn="ctr" defTabSz="914400"/>
              <a:r>
                <a:rPr lang="en-US" sz="4800">
                  <a:solidFill>
                    <a:schemeClr val="bg1"/>
                  </a:solidFill>
                </a:rPr>
                <a:t>&amp; </a:t>
              </a:r>
            </a:p>
            <a:p>
              <a:pPr algn="ctr" defTabSz="914400"/>
              <a:r>
                <a:rPr lang="en-US" sz="4800">
                  <a:solidFill>
                    <a:schemeClr val="bg1"/>
                  </a:solidFill>
                </a:rPr>
                <a:t>Hope </a:t>
              </a:r>
            </a:p>
          </p:txBody>
        </p:sp>
        <p:sp>
          <p:nvSpPr>
            <p:cNvPr id="135173" name="Oval 5"/>
            <p:cNvSpPr>
              <a:spLocks noChangeArrowheads="1"/>
            </p:cNvSpPr>
            <p:nvPr/>
          </p:nvSpPr>
          <p:spPr bwMode="auto">
            <a:xfrm>
              <a:off x="2897945" y="2971800"/>
              <a:ext cx="3263705" cy="3276600"/>
            </a:xfrm>
            <a:prstGeom prst="ellipse">
              <a:avLst/>
            </a:prstGeom>
            <a:noFill/>
            <a:ln w="190500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defTabSz="914400"/>
              <a:endParaRPr lang="en-US"/>
            </a:p>
          </p:txBody>
        </p:sp>
      </p:grp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2667000" y="2286000"/>
            <a:ext cx="3535363" cy="3490913"/>
          </a:xfrm>
          <a:prstGeom prst="line">
            <a:avLst/>
          </a:prstGeom>
          <a:noFill/>
          <a:ln w="254000">
            <a:solidFill>
              <a:srgbClr val="FF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2390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What’s important in implementation?</a:t>
            </a:r>
            <a:endParaRPr lang="en-US" dirty="0">
              <a:cs typeface="+mj-cs"/>
            </a:endParaRPr>
          </a:p>
        </p:txBody>
      </p:sp>
      <p:pic>
        <p:nvPicPr>
          <p:cNvPr id="13619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000"/>
            <a:ext cx="281622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6195" name="Text Box 5"/>
          <p:cNvSpPr txBox="1">
            <a:spLocks noChangeArrowheads="1"/>
          </p:cNvSpPr>
          <p:nvPr/>
        </p:nvSpPr>
        <p:spPr bwMode="auto">
          <a:xfrm>
            <a:off x="4114800" y="3429000"/>
            <a:ext cx="434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From, Fixsen and colleagues </a:t>
            </a:r>
          </a:p>
          <a:p>
            <a:pPr defTabSz="914400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http://www.fpg.unc.edu/~nirn/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3152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Implementation processes</a:t>
            </a:r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52600"/>
            <a:ext cx="7086600" cy="38100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defRPr/>
            </a:pPr>
            <a:r>
              <a:rPr lang="en-US" dirty="0" smtClean="0">
                <a:cs typeface="+mn-cs"/>
              </a:rPr>
              <a:t>Implementing a practice is a </a:t>
            </a:r>
            <a:r>
              <a:rPr lang="en-US" u="sng" dirty="0" smtClean="0">
                <a:cs typeface="+mn-cs"/>
              </a:rPr>
              <a:t>process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Exploration/adoption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Program installation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Initial implementation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Full operation 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Innovation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dirty="0" smtClean="0"/>
              <a:t>Sustainability </a:t>
            </a:r>
          </a:p>
          <a:p>
            <a:pPr marL="342900" indent="-342900"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Core components</a:t>
            </a:r>
            <a:endParaRPr lang="en-US" dirty="0">
              <a:cs typeface="+mj-cs"/>
            </a:endParaRPr>
          </a:p>
        </p:txBody>
      </p:sp>
      <p:grpSp>
        <p:nvGrpSpPr>
          <p:cNvPr id="139266" name="Group 10"/>
          <p:cNvGrpSpPr>
            <a:grpSpLocks/>
          </p:cNvGrpSpPr>
          <p:nvPr/>
        </p:nvGrpSpPr>
        <p:grpSpPr bwMode="auto">
          <a:xfrm>
            <a:off x="1752600" y="1752600"/>
            <a:ext cx="5486400" cy="3962400"/>
            <a:chOff x="1828800" y="1828800"/>
            <a:chExt cx="5486400" cy="4114800"/>
          </a:xfrm>
        </p:grpSpPr>
        <p:pic>
          <p:nvPicPr>
            <p:cNvPr id="139267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828800" y="1828800"/>
              <a:ext cx="5486400" cy="40249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  <p:sp>
          <p:nvSpPr>
            <p:cNvPr id="5" name="Oval 4"/>
            <p:cNvSpPr/>
            <p:nvPr/>
          </p:nvSpPr>
          <p:spPr>
            <a:xfrm>
              <a:off x="3733800" y="4723667"/>
              <a:ext cx="1447800" cy="1219933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noFill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981200" y="4267017"/>
              <a:ext cx="1447800" cy="1219933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noFill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905000" y="3048733"/>
              <a:ext cx="1447800" cy="1218285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noFill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657600" y="2514600"/>
              <a:ext cx="1447800" cy="1219933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noFill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5181600" y="2895417"/>
              <a:ext cx="1447800" cy="1219933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noFill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1066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Why care about implementation?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7315200" cy="4495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“Children cannot benefit from an intervention they don’t experience”  (Karen Blasé, 2009)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Implementation relates to outcomes</a:t>
            </a:r>
          </a:p>
          <a:p>
            <a:pPr marL="742950" lvl="1" indent="-285750" eaLnBrk="1" hangingPunct="1">
              <a:defRPr/>
            </a:pPr>
            <a:r>
              <a:rPr lang="en-US" sz="2400" dirty="0" err="1" smtClean="0"/>
              <a:t>Durlak</a:t>
            </a:r>
            <a:r>
              <a:rPr lang="en-US" sz="2400" dirty="0" smtClean="0"/>
              <a:t> &amp; </a:t>
            </a:r>
            <a:r>
              <a:rPr lang="en-US" sz="2400" dirty="0" err="1" smtClean="0"/>
              <a:t>DuPre</a:t>
            </a:r>
            <a:r>
              <a:rPr lang="en-US" sz="2400" dirty="0" smtClean="0"/>
              <a:t> (2008)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Effect sizes diminish with disseminated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MST ES in efficacy studies = .81</a:t>
            </a:r>
          </a:p>
          <a:p>
            <a:pPr marL="742950" lvl="1" indent="-285750" eaLnBrk="1" hangingPunct="1">
              <a:tabLst>
                <a:tab pos="279400" algn="l"/>
              </a:tabLst>
              <a:defRPr/>
            </a:pPr>
            <a:r>
              <a:rPr lang="en-US" sz="2400" dirty="0" smtClean="0"/>
              <a:t>MST ES in effectiveness studies = .26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90600"/>
            <a:ext cx="77724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SafeCare implementation model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848600" cy="3810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  <a:cs typeface="+mn-cs"/>
              </a:rPr>
              <a:t>Balance of rigor and efficiency</a:t>
            </a:r>
          </a:p>
          <a:p>
            <a:pPr marL="342900" indent="-34290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  <a:cs typeface="+mn-cs"/>
              </a:rPr>
              <a:t>Disseminating expertise </a:t>
            </a:r>
          </a:p>
          <a:p>
            <a:pPr marL="342900" indent="-342900"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  <a:cs typeface="+mn-cs"/>
              </a:rPr>
              <a:t>Major phases</a:t>
            </a:r>
          </a:p>
          <a:p>
            <a:pPr marL="968375" lvl="1" indent="-514350" eaLnBrk="1" hangingPunct="1">
              <a:buClr>
                <a:srgbClr val="FFFFFF"/>
              </a:buClr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Readiness </a:t>
            </a:r>
          </a:p>
          <a:p>
            <a:pPr marL="968375" lvl="1" indent="-514350" eaLnBrk="1" hangingPunct="1">
              <a:buClr>
                <a:srgbClr val="FFFFFF"/>
              </a:buClr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Initial training</a:t>
            </a:r>
          </a:p>
          <a:p>
            <a:pPr marL="968375" lvl="1" indent="-514350" eaLnBrk="1" hangingPunct="1">
              <a:buClr>
                <a:srgbClr val="FFFFFF"/>
              </a:buClr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Implementation support</a:t>
            </a:r>
          </a:p>
          <a:p>
            <a:pPr marL="968375" lvl="1" indent="-514350" eaLnBrk="1" hangingPunct="1">
              <a:buClr>
                <a:srgbClr val="FFFFFF"/>
              </a:buClr>
              <a:buFontTx/>
              <a:buAutoNum type="arabicPeriod"/>
              <a:defRPr/>
            </a:pPr>
            <a:r>
              <a:rPr lang="en-US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itchFamily="34" charset="-128"/>
              </a:rPr>
              <a:t>Sustainability </a:t>
            </a:r>
          </a:p>
          <a:p>
            <a:pPr marL="342900" indent="-342900" eaLnBrk="1" hangingPunct="1">
              <a:buFontTx/>
              <a:buNone/>
              <a:defRPr/>
            </a:pP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685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cs typeface="+mj-cs"/>
              </a:rPr>
              <a:t>Phase 1: Readiness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010400" cy="4038600"/>
          </a:xfrm>
        </p:spPr>
        <p:txBody>
          <a:bodyPr>
            <a:normAutofit/>
          </a:bodyPr>
          <a:lstStyle/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Readiness exists at different levels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People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Organizations (structures &amp; processes) 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Systems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Readiness is highly context dependent</a:t>
            </a:r>
          </a:p>
          <a:p>
            <a:pPr marL="742950" lvl="1" indent="-285750" eaLnBrk="1" hangingPunct="1">
              <a:defRPr/>
            </a:pPr>
            <a:r>
              <a:rPr lang="en-US" sz="2400" dirty="0" smtClean="0"/>
              <a:t>What needs to be addressed at Site A may not apply at Site 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4676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Phase 1: How we get ready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3733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Series of cascading phone calls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SafeCare application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More conversations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Site visit with meeting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Trainees + management + funder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If readiness is low, implementation will fail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315200" cy="4114800"/>
          </a:xfrm>
        </p:spPr>
        <p:txBody>
          <a:bodyPr/>
          <a:lstStyle/>
          <a:p>
            <a:pPr marL="396875" indent="-342900" eaLnBrk="1" hangingPunct="1">
              <a:defRPr/>
            </a:pPr>
            <a:r>
              <a:rPr lang="en-US" sz="3600" dirty="0" smtClean="0">
                <a:cs typeface="+mn-cs"/>
              </a:rPr>
              <a:t>“I’m an intake worker, and don’t really work directly with families” </a:t>
            </a:r>
          </a:p>
          <a:p>
            <a:pPr marL="342900" indent="-342900" eaLnBrk="1" hangingPunct="1"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“Cindy couldn’t make it so she sent me instead” 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719138"/>
            <a:ext cx="7786687" cy="690562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cs typeface="+mj-cs"/>
              </a:rPr>
              <a:t>Prevalence of maltreatment types: NIS</a:t>
            </a:r>
            <a:endParaRPr lang="en-US" sz="3200" dirty="0">
              <a:cs typeface="+mj-cs"/>
            </a:endParaRPr>
          </a:p>
        </p:txBody>
      </p:sp>
      <p:sp>
        <p:nvSpPr>
          <p:cNvPr id="26626" name="TextBox 6"/>
          <p:cNvSpPr txBox="1">
            <a:spLocks noChangeArrowheads="1"/>
          </p:cNvSpPr>
          <p:nvPr/>
        </p:nvSpPr>
        <p:spPr bwMode="auto">
          <a:xfrm>
            <a:off x="4894263" y="1312863"/>
            <a:ext cx="34877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NIS-4 (harm)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21225" y="1866900"/>
          <a:ext cx="3522663" cy="3267075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671784"/>
                <a:gridCol w="1850904"/>
              </a:tblGrid>
              <a:tr h="1187931">
                <a:tc>
                  <a:txBody>
                    <a:bodyPr/>
                    <a:lstStyle/>
                    <a:p>
                      <a:r>
                        <a:rPr lang="en-US" dirty="0" smtClean="0"/>
                        <a:t>Maltreatment</a:t>
                      </a:r>
                      <a:r>
                        <a:rPr lang="en-US" baseline="0" dirty="0" smtClean="0"/>
                        <a:t>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Rate per thousand</a:t>
                      </a:r>
                      <a:endParaRPr lang="en-US" dirty="0"/>
                    </a:p>
                  </a:txBody>
                  <a:tcPr/>
                </a:tc>
              </a:tr>
              <a:tr h="702797"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688247">
                <a:tc>
                  <a:txBody>
                    <a:bodyPr/>
                    <a:lstStyle/>
                    <a:p>
                      <a:r>
                        <a:rPr lang="en-US" dirty="0" smtClean="0"/>
                        <a:t>Sexual</a:t>
                      </a:r>
                      <a:r>
                        <a:rPr lang="en-US" baseline="0" dirty="0" smtClean="0"/>
                        <a:t> abuse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1.8</a:t>
                      </a:r>
                      <a:endParaRPr lang="en-US" dirty="0"/>
                    </a:p>
                  </a:txBody>
                  <a:tcPr/>
                </a:tc>
              </a:tr>
              <a:tr h="688247">
                <a:tc>
                  <a:txBody>
                    <a:bodyPr/>
                    <a:lstStyle/>
                    <a:p>
                      <a:r>
                        <a:rPr lang="en-US" dirty="0" smtClean="0"/>
                        <a:t>Neglect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636" name="Rectangle 8"/>
          <p:cNvSpPr>
            <a:spLocks noChangeArrowheads="1"/>
          </p:cNvSpPr>
          <p:nvPr/>
        </p:nvSpPr>
        <p:spPr bwMode="auto">
          <a:xfrm>
            <a:off x="1093788" y="1622425"/>
            <a:ext cx="3313112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1.25 million children experienced abuse during study year (2005-2006)</a:t>
            </a:r>
          </a:p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1 in 58 children </a:t>
            </a:r>
          </a:p>
          <a:p>
            <a:pPr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Maltreatment types:</a:t>
            </a:r>
          </a:p>
          <a:p>
            <a:pPr lvl="1" indent="0"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44% abused</a:t>
            </a:r>
          </a:p>
          <a:p>
            <a:pPr lvl="1" indent="0">
              <a:buFont typeface="Arial" charset="0"/>
              <a:buChar char="•"/>
            </a:pPr>
            <a:r>
              <a:rPr lang="en-US" sz="2400">
                <a:solidFill>
                  <a:schemeClr val="bg1"/>
                </a:solidFill>
              </a:rPr>
              <a:t>51% neglected 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315200" cy="4038600"/>
          </a:xfrm>
        </p:spPr>
        <p:txBody>
          <a:bodyPr/>
          <a:lstStyle/>
          <a:p>
            <a:pPr marL="396875" indent="-342900" eaLnBrk="1" hangingPunct="1">
              <a:defRPr/>
            </a:pPr>
            <a:r>
              <a:rPr lang="en-US" sz="3600" dirty="0" smtClean="0">
                <a:cs typeface="+mn-cs"/>
              </a:rPr>
              <a:t>“I have to do all THAT?!?”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marL="396875" indent="-342900" eaLnBrk="1" hangingPunct="1">
              <a:defRPr/>
            </a:pPr>
            <a:r>
              <a:rPr lang="en-US" sz="3600" dirty="0" smtClean="0">
                <a:cs typeface="+mn-cs"/>
              </a:rPr>
              <a:t>“My families are going to hate this.”</a:t>
            </a:r>
          </a:p>
          <a:p>
            <a:pPr marL="396875" indent="-342900" eaLnBrk="1" hangingPunct="1">
              <a:defRPr/>
            </a:pPr>
            <a:r>
              <a:rPr lang="en-US" sz="3600" dirty="0" smtClean="0">
                <a:cs typeface="+mn-cs"/>
              </a:rPr>
              <a:t>“My families will never agree to let me look in their cabinets.”</a:t>
            </a:r>
          </a:p>
          <a:p>
            <a:pPr marL="396875" indent="-342900" eaLnBrk="1" hangingPunct="1">
              <a:defRPr/>
            </a:pPr>
            <a:r>
              <a:rPr lang="en-US" sz="3600" dirty="0" smtClean="0">
                <a:cs typeface="+mn-cs"/>
              </a:rPr>
              <a:t>“My families will never agree to be recorded” </a:t>
            </a:r>
          </a:p>
          <a:p>
            <a:pPr marL="342900" indent="-342900" eaLnBrk="1" hangingPunct="1">
              <a:defRPr/>
            </a:pPr>
            <a:endParaRPr lang="en-US" sz="36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15200" cy="20574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4000" dirty="0" smtClean="0">
                <a:cs typeface="+mn-cs"/>
              </a:rPr>
              <a:t>“Forget all this skills business, when can I get my certificate?”</a:t>
            </a:r>
            <a:endParaRPr lang="en-US" sz="3600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sz="40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315200" cy="41148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March 2008:  “We absolutely have to be trained by May”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Number of SafeCare cases seen to date = 0</a:t>
            </a:r>
            <a:br>
              <a:rPr lang="en-US" dirty="0" smtClean="0">
                <a:cs typeface="+mn-cs"/>
              </a:rPr>
            </a:b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Readiness Fail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4191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You’ve got to be kidding me!? The state doesn’t do it’s job and now we have to go through training again?   No thanks.” 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7239000" cy="838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cs typeface="+mj-cs"/>
              </a:rPr>
              <a:t>Phase II: Workshop training</a:t>
            </a:r>
            <a:endParaRPr lang="en-US" sz="4000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315200" cy="4267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Most implementations use some type of workshop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Necessary but insufficient </a:t>
            </a:r>
          </a:p>
          <a:p>
            <a:pPr marL="742950" lvl="1" indent="-285750" eaLnBrk="1" hangingPunct="1">
              <a:defRPr/>
            </a:pPr>
            <a:r>
              <a:rPr lang="en-US" dirty="0" smtClean="0"/>
              <a:t>People learn by doing</a:t>
            </a:r>
          </a:p>
          <a:p>
            <a:pPr marL="342900" indent="-342900" eaLnBrk="1" hangingPunct="1">
              <a:defRPr/>
            </a:pPr>
            <a:r>
              <a:rPr lang="en-US" sz="2800" dirty="0" smtClean="0">
                <a:cs typeface="+mn-cs"/>
              </a:rPr>
              <a:t>Could you learn to drive a car or play tennis sitting in a classroom?</a:t>
            </a: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90600"/>
            <a:ext cx="73152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Joyce and Showers review</a:t>
            </a:r>
            <a:endParaRPr lang="en-US" dirty="0"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2057400"/>
          <a:ext cx="7239000" cy="2938463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2002277"/>
                <a:gridCol w="1694234"/>
                <a:gridCol w="1925266"/>
                <a:gridCol w="1617223"/>
              </a:tblGrid>
              <a:tr h="73476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Knowledge</a:t>
                      </a:r>
                      <a:endParaRPr lang="en-US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Able</a:t>
                      </a:r>
                      <a:r>
                        <a:rPr lang="en-US" sz="2000" baseline="0" dirty="0" smtClean="0"/>
                        <a:t> to perform </a:t>
                      </a:r>
                      <a:r>
                        <a:rPr lang="en-US" sz="2000" dirty="0" smtClean="0"/>
                        <a:t> skill</a:t>
                      </a:r>
                      <a:endParaRPr lang="en-US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Use in Classroom </a:t>
                      </a:r>
                      <a:endParaRPr lang="en-US" sz="2000" dirty="0"/>
                    </a:p>
                  </a:txBody>
                  <a:tcPr anchor="b"/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Discussion in workshop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10%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0%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Demonstration</a:t>
                      </a:r>
                      <a:r>
                        <a:rPr lang="en-US" sz="2000" baseline="0" dirty="0" smtClean="0"/>
                        <a:t> in workshop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Practice</a:t>
                      </a:r>
                      <a:r>
                        <a:rPr lang="en-US" sz="2000" baseline="0" dirty="0" smtClean="0"/>
                        <a:t> in workshop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629400" y="1905000"/>
            <a:ext cx="1676400" cy="320040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Workshop training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315200" cy="41910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The bottom line:  Workshops and manuals are necessary but not sufficient </a:t>
            </a: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Phase III: Implementation and ongoing coaching</a:t>
            </a:r>
            <a:endParaRPr lang="en-US" dirty="0"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315200" cy="35052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After training, in-field coaching is needed </a:t>
            </a:r>
          </a:p>
          <a:p>
            <a:pPr marL="342900" indent="-342900" eaLnBrk="1" hangingPunct="1">
              <a:defRPr/>
            </a:pPr>
            <a:r>
              <a:rPr lang="en-US" dirty="0" smtClean="0">
                <a:cs typeface="+mn-cs"/>
              </a:rPr>
              <a:t>Coaching should be collaborative and supportive, not punitive </a:t>
            </a:r>
          </a:p>
          <a:p>
            <a:pPr marL="342900" indent="-342900" eaLnBrk="1" hangingPunct="1"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 smtClean="0">
              <a:cs typeface="+mn-cs"/>
            </a:endParaRPr>
          </a:p>
          <a:p>
            <a:pPr marL="342900" indent="-342900" eaLnBrk="1" hangingPunct="1">
              <a:defRPr/>
            </a:pPr>
            <a:endParaRPr lang="en-US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65563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Back to Joyce and Showers</a:t>
            </a:r>
            <a:endParaRPr lang="en-US" dirty="0">
              <a:cs typeface="+mj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2057400"/>
          <a:ext cx="7239000" cy="3649663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2002277"/>
                <a:gridCol w="1694234"/>
                <a:gridCol w="1925266"/>
                <a:gridCol w="1617223"/>
              </a:tblGrid>
              <a:tr h="73476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Knowledge</a:t>
                      </a:r>
                      <a:endParaRPr lang="en-US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Able</a:t>
                      </a:r>
                      <a:r>
                        <a:rPr lang="en-US" sz="2000" baseline="0" dirty="0" smtClean="0"/>
                        <a:t> to perform </a:t>
                      </a:r>
                      <a:r>
                        <a:rPr lang="en-US" sz="2000" dirty="0" smtClean="0"/>
                        <a:t> skill</a:t>
                      </a:r>
                      <a:endParaRPr lang="en-US" sz="20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Use in Classroom </a:t>
                      </a:r>
                      <a:endParaRPr lang="en-US" sz="2000" dirty="0"/>
                    </a:p>
                  </a:txBody>
                  <a:tcPr anchor="b"/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Discussion in workshop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10%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US" sz="2000" dirty="0"/>
                    </a:p>
                  </a:txBody>
                  <a:tcPr anchor="ctr"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Demonstration</a:t>
                      </a:r>
                      <a:r>
                        <a:rPr lang="en-US" sz="2000" baseline="0" dirty="0" smtClean="0"/>
                        <a:t> in workshop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476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Practice</a:t>
                      </a:r>
                      <a:r>
                        <a:rPr lang="en-US" sz="2000" baseline="0" dirty="0" smtClean="0"/>
                        <a:t> in workshop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60%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9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Live coaching 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95%</a:t>
                      </a:r>
                      <a:endParaRPr lang="en-US" sz="2000" dirty="0"/>
                    </a:p>
                  </a:txBody>
                  <a:tcPr anchor="ctr"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WTV powerpoint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UWTV powerpoint template</Template>
  <TotalTime>4655</TotalTime>
  <Words>4818</Words>
  <Application>Microsoft Office PowerPoint</Application>
  <PresentationFormat>On-screen Show (4:3)</PresentationFormat>
  <Paragraphs>904</Paragraphs>
  <Slides>106</Slides>
  <Notes>44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15" baseType="lpstr">
      <vt:lpstr>Arial</vt:lpstr>
      <vt:lpstr>ＭＳ Ｐゴシック</vt:lpstr>
      <vt:lpstr>Calibri</vt:lpstr>
      <vt:lpstr>Times New Roman</vt:lpstr>
      <vt:lpstr>Corbel</vt:lpstr>
      <vt:lpstr>Tahoma</vt:lpstr>
      <vt:lpstr>Wingdings</vt:lpstr>
      <vt:lpstr>UWTV powerpoint template</vt:lpstr>
      <vt:lpstr>Worksheet</vt:lpstr>
      <vt:lpstr>Implementing evidence-based practice for child neglect</vt:lpstr>
      <vt:lpstr>Today’s Presentation</vt:lpstr>
      <vt:lpstr>What is Neglect?</vt:lpstr>
      <vt:lpstr>www.npr.org</vt:lpstr>
      <vt:lpstr>CDC Uniform Definitions </vt:lpstr>
      <vt:lpstr>Prevalence of Maltreatment Types:   CPS</vt:lpstr>
      <vt:lpstr>Neglect Prevalence by Age and Race</vt:lpstr>
      <vt:lpstr>National Incidence Study of Child Abuse and Neglect-4</vt:lpstr>
      <vt:lpstr>Prevalence of maltreatment types: NIS</vt:lpstr>
      <vt:lpstr>Maltreatment Trends </vt:lpstr>
      <vt:lpstr>Maltreatment Trends</vt:lpstr>
      <vt:lpstr>“Neglect of Neglect”</vt:lpstr>
      <vt:lpstr>“Neglect of Neglect”</vt:lpstr>
      <vt:lpstr>Positive Trends in Neglect Field</vt:lpstr>
      <vt:lpstr>CM Publications </vt:lpstr>
      <vt:lpstr>CM Federal Funding</vt:lpstr>
      <vt:lpstr>What Predicts Child Neglect?</vt:lpstr>
      <vt:lpstr>Community Factors</vt:lpstr>
      <vt:lpstr>Family Factors</vt:lpstr>
      <vt:lpstr>Community and Family Factors, NIS-4</vt:lpstr>
      <vt:lpstr>Poverty and neglect</vt:lpstr>
      <vt:lpstr>Parent Factors</vt:lpstr>
      <vt:lpstr>Parent Factors (cont.)</vt:lpstr>
      <vt:lpstr>Child Factors</vt:lpstr>
      <vt:lpstr>Slide 25</vt:lpstr>
      <vt:lpstr>Neglect VS CPA/CSA</vt:lpstr>
      <vt:lpstr>How doe we distinguish neglect and CPA?</vt:lpstr>
      <vt:lpstr>How do we distinguish neglect and CPA?</vt:lpstr>
      <vt:lpstr>Outcomes Associated with Neglect</vt:lpstr>
      <vt:lpstr>Impact of Neglect</vt:lpstr>
      <vt:lpstr>Outcomes Specific to Adolescence</vt:lpstr>
      <vt:lpstr>Outcomes According to  Neglect Type</vt:lpstr>
      <vt:lpstr>Slide 33</vt:lpstr>
      <vt:lpstr>Outcomes as compared to CPA</vt:lpstr>
      <vt:lpstr>Outcomes as compared to CPA</vt:lpstr>
      <vt:lpstr>Part II: Neglect interventions</vt:lpstr>
      <vt:lpstr>Intervention premises</vt:lpstr>
      <vt:lpstr>EB interventions for CM</vt:lpstr>
      <vt:lpstr>Parent training interventions</vt:lpstr>
      <vt:lpstr>Principles for neglect intervention (Gaudin)</vt:lpstr>
      <vt:lpstr>Family Connections </vt:lpstr>
      <vt:lpstr>Family Connections</vt:lpstr>
      <vt:lpstr>Family Connections</vt:lpstr>
      <vt:lpstr>Family Connections</vt:lpstr>
      <vt:lpstr>HomeBuilders</vt:lpstr>
      <vt:lpstr>HomeBuilders </vt:lpstr>
      <vt:lpstr>Homebuilders data</vt:lpstr>
      <vt:lpstr>SafeCare </vt:lpstr>
      <vt:lpstr>SafeCare</vt:lpstr>
      <vt:lpstr>SafeCare data</vt:lpstr>
      <vt:lpstr>Comparison</vt:lpstr>
      <vt:lpstr>Intervention considerations</vt:lpstr>
      <vt:lpstr>Intervention considerations</vt:lpstr>
      <vt:lpstr>Intervention Considerations</vt:lpstr>
      <vt:lpstr>Chronic neglect cases</vt:lpstr>
      <vt:lpstr>Service response trajectories</vt:lpstr>
      <vt:lpstr>Methods</vt:lpstr>
      <vt:lpstr>Service Response Trajectories </vt:lpstr>
      <vt:lpstr>Do we need a range of service responses?</vt:lpstr>
      <vt:lpstr>What about partner violence?</vt:lpstr>
      <vt:lpstr>Partner violence and child maltreatment</vt:lpstr>
      <vt:lpstr>What works in IPV prevention? </vt:lpstr>
      <vt:lpstr>What do most home-based programs do about IPV? </vt:lpstr>
      <vt:lpstr>What should an home-based IPV intervention include? </vt:lpstr>
      <vt:lpstr>What does IPV in child welfare populations look like?</vt:lpstr>
      <vt:lpstr>Other relevant points to consider</vt:lpstr>
      <vt:lpstr>Putting it together</vt:lpstr>
      <vt:lpstr>Possible intervention points</vt:lpstr>
      <vt:lpstr>Part III: Dissemination  and implementation issues</vt:lpstr>
      <vt:lpstr>Dissemination models</vt:lpstr>
      <vt:lpstr>What really happens… We build it, and…</vt:lpstr>
      <vt:lpstr>What really happens… We build it, and…</vt:lpstr>
      <vt:lpstr>What really happens… We build it, and…</vt:lpstr>
      <vt:lpstr>What really happens… We build it, and…</vt:lpstr>
      <vt:lpstr>What really happens… We build it, and…</vt:lpstr>
      <vt:lpstr>What really happens… We build it, and…</vt:lpstr>
      <vt:lpstr>What really happens… We build it, and…</vt:lpstr>
      <vt:lpstr>The Lesson</vt:lpstr>
      <vt:lpstr>Program Implementation</vt:lpstr>
      <vt:lpstr>Most common implementation model… </vt:lpstr>
      <vt:lpstr>What’s important in implementation?</vt:lpstr>
      <vt:lpstr>Implementation processes</vt:lpstr>
      <vt:lpstr>Core components</vt:lpstr>
      <vt:lpstr>Why care about implementation?</vt:lpstr>
      <vt:lpstr>SafeCare implementation model</vt:lpstr>
      <vt:lpstr>Phase 1: Readiness</vt:lpstr>
      <vt:lpstr>Phase 1: How we get ready</vt:lpstr>
      <vt:lpstr>Readiness Fail</vt:lpstr>
      <vt:lpstr>Readiness Fail</vt:lpstr>
      <vt:lpstr>Readiness Fail</vt:lpstr>
      <vt:lpstr>Readiness Fail</vt:lpstr>
      <vt:lpstr>Readiness Fail</vt:lpstr>
      <vt:lpstr>Readiness Fail</vt:lpstr>
      <vt:lpstr>Readiness Fail</vt:lpstr>
      <vt:lpstr>Phase II: Workshop training</vt:lpstr>
      <vt:lpstr>Joyce and Showers review</vt:lpstr>
      <vt:lpstr>Workshop training</vt:lpstr>
      <vt:lpstr>Phase III: Implementation and ongoing coaching</vt:lpstr>
      <vt:lpstr>Back to Joyce and Showers</vt:lpstr>
      <vt:lpstr>NSTRC coaching model </vt:lpstr>
      <vt:lpstr>Can we export coaching?</vt:lpstr>
      <vt:lpstr>Phase IV: Sustainability</vt:lpstr>
      <vt:lpstr>NSTRC Trainer training model</vt:lpstr>
      <vt:lpstr>Supporting Trainers</vt:lpstr>
      <vt:lpstr>In Sum…</vt:lpstr>
      <vt:lpstr>Contacts</vt:lpstr>
    </vt:vector>
  </TitlesOfParts>
  <Company>GSU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Implementing interventions for child neglect</dc:title>
  <dc:creator>Dan Whitaker</dc:creator>
  <cp:lastModifiedBy>Jacky Hoang</cp:lastModifiedBy>
  <cp:revision>113</cp:revision>
  <dcterms:created xsi:type="dcterms:W3CDTF">2010-02-01T19:30:55Z</dcterms:created>
  <dcterms:modified xsi:type="dcterms:W3CDTF">2010-03-16T14:22:43Z</dcterms:modified>
</cp:coreProperties>
</file>